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88" r:id="rId3"/>
    <p:sldId id="289" r:id="rId4"/>
    <p:sldId id="290" r:id="rId5"/>
    <p:sldId id="291" r:id="rId6"/>
    <p:sldId id="292" r:id="rId7"/>
    <p:sldId id="294" r:id="rId8"/>
    <p:sldId id="296" r:id="rId9"/>
    <p:sldId id="295" r:id="rId10"/>
    <p:sldId id="268" r:id="rId11"/>
    <p:sldId id="311" r:id="rId12"/>
    <p:sldId id="270" r:id="rId13"/>
    <p:sldId id="280" r:id="rId14"/>
    <p:sldId id="258" r:id="rId15"/>
    <p:sldId id="297" r:id="rId16"/>
    <p:sldId id="300" r:id="rId17"/>
    <p:sldId id="273" r:id="rId18"/>
    <p:sldId id="274" r:id="rId19"/>
    <p:sldId id="304" r:id="rId20"/>
    <p:sldId id="275" r:id="rId21"/>
    <p:sldId id="302" r:id="rId22"/>
    <p:sldId id="303" r:id="rId23"/>
    <p:sldId id="279" r:id="rId24"/>
    <p:sldId id="307" r:id="rId25"/>
    <p:sldId id="282" r:id="rId26"/>
    <p:sldId id="277" r:id="rId27"/>
    <p:sldId id="284" r:id="rId28"/>
    <p:sldId id="308" r:id="rId29"/>
    <p:sldId id="310" r:id="rId30"/>
    <p:sldId id="259" r:id="rId31"/>
    <p:sldId id="305" r:id="rId32"/>
    <p:sldId id="283" r:id="rId33"/>
    <p:sldId id="285" r:id="rId34"/>
    <p:sldId id="26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p" id="{8AA619B2-A2E7-4428-9F64-BA27F92A9A76}">
          <p14:sldIdLst>
            <p14:sldId id="256"/>
          </p14:sldIdLst>
        </p14:section>
        <p14:section name="story - ET" id="{1B575B39-81DA-4E78-ADBF-2A3378EF0D67}">
          <p14:sldIdLst>
            <p14:sldId id="288"/>
            <p14:sldId id="289"/>
            <p14:sldId id="290"/>
            <p14:sldId id="291"/>
            <p14:sldId id="292"/>
            <p14:sldId id="294"/>
            <p14:sldId id="296"/>
            <p14:sldId id="295"/>
          </p14:sldIdLst>
        </p14:section>
        <p14:section name="Start" id="{4222C5E0-49F8-451A-A93A-E21B879A6CBB}">
          <p14:sldIdLst>
            <p14:sldId id="268"/>
            <p14:sldId id="311"/>
            <p14:sldId id="270"/>
          </p14:sldIdLst>
        </p14:section>
        <p14:section name="knowledge - GOpa" id="{964FD6FA-576F-4BA2-9D6A-9169AB6FB663}">
          <p14:sldIdLst>
            <p14:sldId id="280"/>
            <p14:sldId id="258"/>
            <p14:sldId id="297"/>
            <p14:sldId id="300"/>
            <p14:sldId id="273"/>
            <p14:sldId id="274"/>
            <p14:sldId id="304"/>
          </p14:sldIdLst>
        </p14:section>
        <p14:section name="knowledge - Louis" id="{150627DF-497B-48C5-A4E4-AA9CF7E09479}">
          <p14:sldIdLst>
            <p14:sldId id="275"/>
            <p14:sldId id="302"/>
            <p14:sldId id="303"/>
            <p14:sldId id="279"/>
            <p14:sldId id="307"/>
          </p14:sldIdLst>
        </p14:section>
        <p14:section name="System - Mutu" id="{9A49BC41-C7B3-4F21-9BF2-790E39D87411}">
          <p14:sldIdLst>
            <p14:sldId id="282"/>
            <p14:sldId id="277"/>
            <p14:sldId id="284"/>
            <p14:sldId id="308"/>
          </p14:sldIdLst>
        </p14:section>
        <p14:section name="Rules - Laxman" id="{246A05A3-4EC5-4ADD-B6AA-8DC0DAA662EC}">
          <p14:sldIdLst>
            <p14:sldId id="310"/>
            <p14:sldId id="259"/>
            <p14:sldId id="305"/>
          </p14:sldIdLst>
        </p14:section>
        <p14:section name="use cases - Bharat" id="{E136ACBF-D709-4809-9896-C916EFF6EA2D}">
          <p14:sldIdLst>
            <p14:sldId id="283"/>
            <p14:sldId id="285"/>
          </p14:sldIdLst>
        </p14:section>
        <p14:section name="tail" id="{5C20A9DB-9FC4-4472-A13E-B392AD0A4E08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CE5"/>
    <a:srgbClr val="0000FF"/>
    <a:srgbClr val="FFC000"/>
    <a:srgbClr val="FFFFFF"/>
    <a:srgbClr val="C1C1C1"/>
    <a:srgbClr val="D11A1C"/>
    <a:srgbClr val="2D2128"/>
    <a:srgbClr val="F1CC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85109" autoAdjust="0"/>
  </p:normalViewPr>
  <p:slideViewPr>
    <p:cSldViewPr snapToGrid="0">
      <p:cViewPr varScale="1">
        <p:scale>
          <a:sx n="99" d="100"/>
          <a:sy n="99" d="100"/>
        </p:scale>
        <p:origin x="125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619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F90366-572E-438C-BD1F-F61FD3CA6118}" type="datetimeFigureOut">
              <a:rPr lang="en-SG" smtClean="0"/>
              <a:t>10/3/2018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DD850-83E5-4ECE-9550-980E05DD9B1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5529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DD850-83E5-4ECE-9550-980E05DD9B11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41742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DD850-83E5-4ECE-9550-980E05DD9B11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1999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DD850-83E5-4ECE-9550-980E05DD9B11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7594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DD850-83E5-4ECE-9550-980E05DD9B11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00496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DD850-83E5-4ECE-9550-980E05DD9B11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16085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DD850-83E5-4ECE-9550-980E05DD9B11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6814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4EF2-8815-45CA-82A0-1CA48B7CE5B0}" type="datetimeFigureOut">
              <a:rPr lang="en-SG" smtClean="0"/>
              <a:t>10/3/2018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BF8F-8C25-43ED-978C-AC37826A12B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1941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4EF2-8815-45CA-82A0-1CA48B7CE5B0}" type="datetimeFigureOut">
              <a:rPr lang="en-SG" smtClean="0"/>
              <a:t>10/3/2018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BF8F-8C25-43ED-978C-AC37826A12B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3949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4EF2-8815-45CA-82A0-1CA48B7CE5B0}" type="datetimeFigureOut">
              <a:rPr lang="en-SG" smtClean="0"/>
              <a:t>10/3/2018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BF8F-8C25-43ED-978C-AC37826A12B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1435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4EF2-8815-45CA-82A0-1CA48B7CE5B0}" type="datetimeFigureOut">
              <a:rPr lang="en-SG" smtClean="0"/>
              <a:t>10/3/2018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BF8F-8C25-43ED-978C-AC37826A12B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14627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4EF2-8815-45CA-82A0-1CA48B7CE5B0}" type="datetimeFigureOut">
              <a:rPr lang="en-SG" smtClean="0"/>
              <a:t>10/3/2018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BF8F-8C25-43ED-978C-AC37826A12B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717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4EF2-8815-45CA-82A0-1CA48B7CE5B0}" type="datetimeFigureOut">
              <a:rPr lang="en-SG" smtClean="0"/>
              <a:t>10/3/2018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BF8F-8C25-43ED-978C-AC37826A12B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29214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4EF2-8815-45CA-82A0-1CA48B7CE5B0}" type="datetimeFigureOut">
              <a:rPr lang="en-SG" smtClean="0"/>
              <a:t>10/3/2018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BF8F-8C25-43ED-978C-AC37826A12B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1987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4EF2-8815-45CA-82A0-1CA48B7CE5B0}" type="datetimeFigureOut">
              <a:rPr lang="en-SG" smtClean="0"/>
              <a:t>10/3/2018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BF8F-8C25-43ED-978C-AC37826A12B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998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4EF2-8815-45CA-82A0-1CA48B7CE5B0}" type="datetimeFigureOut">
              <a:rPr lang="en-SG" smtClean="0"/>
              <a:t>10/3/2018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BF8F-8C25-43ED-978C-AC37826A12B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0094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4EF2-8815-45CA-82A0-1CA48B7CE5B0}" type="datetimeFigureOut">
              <a:rPr lang="en-SG" smtClean="0"/>
              <a:t>10/3/2018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BF8F-8C25-43ED-978C-AC37826A12B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7678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24EF2-8815-45CA-82A0-1CA48B7CE5B0}" type="datetimeFigureOut">
              <a:rPr lang="en-SG" smtClean="0"/>
              <a:t>10/3/2018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BF8F-8C25-43ED-978C-AC37826A12B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8931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24EF2-8815-45CA-82A0-1CA48B7CE5B0}" type="datetimeFigureOut">
              <a:rPr lang="en-SG" smtClean="0"/>
              <a:t>10/3/2018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2BF8F-8C25-43ED-978C-AC37826A12B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6296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unodc.org/unodc/en/money-laundering/globalization.html" TargetMode="Externa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Calibri "/>
              </a:rPr>
              <a:t>Catch Me…If You Can</a:t>
            </a:r>
            <a:endParaRPr lang="en-SG" sz="3200" b="1" dirty="0">
              <a:latin typeface="Calibri "/>
            </a:endParaRPr>
          </a:p>
        </p:txBody>
      </p:sp>
      <p:pic>
        <p:nvPicPr>
          <p:cNvPr id="8194" name="Picture 2" descr="Image result for catch me if you c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55" y="0"/>
            <a:ext cx="9079865" cy="680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55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986266"/>
            <a:ext cx="12192000" cy="725287"/>
          </a:xfrm>
          <a:solidFill>
            <a:srgbClr val="FFC000"/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Find Bank Fraud Faster for Compliance Officers</a:t>
            </a:r>
          </a:p>
        </p:txBody>
      </p:sp>
    </p:spTree>
    <p:extLst>
      <p:ext uri="{BB962C8B-B14F-4D97-AF65-F5344CB8AC3E}">
        <p14:creationId xmlns:p14="http://schemas.microsoft.com/office/powerpoint/2010/main" val="273169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02641" y="1578154"/>
            <a:ext cx="422656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smtClean="0"/>
              <a:t>It Should</a:t>
            </a:r>
            <a:endParaRPr lang="en-US" sz="2000" b="1" dirty="0" smtClean="0"/>
          </a:p>
          <a:p>
            <a:pPr marL="342900" lvl="0" indent="-342900">
              <a:buFont typeface="+mj-lt"/>
              <a:buAutoNum type="arabicPeriod"/>
            </a:pPr>
            <a:endParaRPr lang="en-US" sz="1600" dirty="0"/>
          </a:p>
          <a:p>
            <a:pPr marL="342900" lvl="0" indent="-342900">
              <a:buFont typeface="+mj-lt"/>
              <a:buAutoNum type="arabicPeriod"/>
            </a:pPr>
            <a:r>
              <a:rPr lang="en-US" sz="1600" b="1" dirty="0"/>
              <a:t>Take in </a:t>
            </a:r>
            <a:r>
              <a:rPr lang="en-US" sz="1600" dirty="0"/>
              <a:t>a list of </a:t>
            </a:r>
            <a:r>
              <a:rPr lang="en-US" sz="1600" b="1" dirty="0"/>
              <a:t>transactions </a:t>
            </a:r>
            <a:r>
              <a:rPr lang="en-US" sz="1600" dirty="0"/>
              <a:t>and pre-loaded </a:t>
            </a:r>
            <a:r>
              <a:rPr lang="en-US" sz="1600" b="1" dirty="0"/>
              <a:t>customer </a:t>
            </a:r>
            <a:r>
              <a:rPr lang="en-US" sz="1600" dirty="0"/>
              <a:t>database</a:t>
            </a:r>
          </a:p>
          <a:p>
            <a:pPr marL="342900" lvl="0" indent="-342900">
              <a:buFont typeface="+mj-lt"/>
              <a:buAutoNum type="arabicPeriod"/>
            </a:pPr>
            <a:endParaRPr lang="en-SG" sz="1600" dirty="0"/>
          </a:p>
          <a:p>
            <a:pPr marL="342900" lvl="0" indent="-342900">
              <a:buFont typeface="+mj-lt"/>
              <a:buAutoNum type="arabicPeriod"/>
            </a:pPr>
            <a:r>
              <a:rPr lang="en-US" sz="1600" b="1" dirty="0"/>
              <a:t>Match transactions </a:t>
            </a:r>
            <a:r>
              <a:rPr lang="en-US" sz="1600" dirty="0"/>
              <a:t>against </a:t>
            </a:r>
            <a:r>
              <a:rPr lang="en-US" sz="1600" b="1" dirty="0"/>
              <a:t>known fraud </a:t>
            </a:r>
            <a:r>
              <a:rPr lang="en-US" sz="1600" b="1" dirty="0" smtClean="0"/>
              <a:t>scenarios</a:t>
            </a:r>
            <a:endParaRPr lang="en-US" sz="1600" dirty="0"/>
          </a:p>
          <a:p>
            <a:pPr marL="342900" lvl="0" indent="-342900">
              <a:buFont typeface="+mj-lt"/>
              <a:buAutoNum type="arabicPeriod"/>
            </a:pPr>
            <a:endParaRPr lang="en-SG" sz="1600" dirty="0"/>
          </a:p>
          <a:p>
            <a:pPr marL="342900" lvl="0" indent="-342900">
              <a:buFont typeface="+mj-lt"/>
              <a:buAutoNum type="arabicPeriod"/>
            </a:pPr>
            <a:r>
              <a:rPr lang="en-US" sz="1600" b="1" dirty="0"/>
              <a:t>Tell the compliance officer </a:t>
            </a:r>
            <a:r>
              <a:rPr lang="en-US" sz="1600" dirty="0"/>
              <a:t>which customers transaction are suspicious  to money laundering </a:t>
            </a:r>
            <a:endParaRPr lang="en-SG" sz="1600" dirty="0"/>
          </a:p>
        </p:txBody>
      </p:sp>
      <p:sp>
        <p:nvSpPr>
          <p:cNvPr id="6" name="Rectangle 5"/>
          <p:cNvSpPr/>
          <p:nvPr/>
        </p:nvSpPr>
        <p:spPr>
          <a:xfrm>
            <a:off x="6979920" y="1515517"/>
            <a:ext cx="44704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/>
              <a:t>What’s Cool About it?</a:t>
            </a:r>
          </a:p>
          <a:p>
            <a:pPr lvl="0"/>
            <a:endParaRPr lang="en-US" sz="2000" b="1" dirty="0"/>
          </a:p>
          <a:p>
            <a:pPr marL="342900" lvl="0" indent="-342900">
              <a:buFont typeface="+mj-lt"/>
              <a:buAutoNum type="arabicPeriod"/>
            </a:pPr>
            <a:r>
              <a:rPr lang="en-SG" sz="1600" b="1" dirty="0"/>
              <a:t>Enhance customer confidence </a:t>
            </a:r>
            <a:r>
              <a:rPr lang="en-SG" sz="1600" dirty="0"/>
              <a:t>and serves as deterrence to the Fraudsters due to proactive fraud detection mechanism</a:t>
            </a:r>
          </a:p>
          <a:p>
            <a:pPr marL="342900" lvl="0" indent="-342900">
              <a:buFont typeface="+mj-lt"/>
              <a:buAutoNum type="arabicPeriod"/>
            </a:pPr>
            <a:endParaRPr lang="en-SG" sz="1600" dirty="0"/>
          </a:p>
          <a:p>
            <a:pPr marL="342900" lvl="0" indent="-342900">
              <a:buFont typeface="+mj-lt"/>
              <a:buAutoNum type="arabicPeriod"/>
            </a:pPr>
            <a:r>
              <a:rPr lang="en-US" sz="1600" b="1" dirty="0"/>
              <a:t>Reduce bank’s investigation cost </a:t>
            </a:r>
            <a:r>
              <a:rPr lang="en-US" sz="1600" dirty="0"/>
              <a:t>through proactive early fraud detection and identification of traceable transaction patterns</a:t>
            </a:r>
          </a:p>
          <a:p>
            <a:pPr marL="342900" lvl="0" indent="-342900">
              <a:buFont typeface="+mj-lt"/>
              <a:buAutoNum type="arabicPeriod"/>
            </a:pPr>
            <a:endParaRPr lang="en-SG" sz="1600" dirty="0"/>
          </a:p>
          <a:p>
            <a:pPr marL="342900" lvl="0" indent="-342900">
              <a:buFont typeface="+mj-lt"/>
              <a:buAutoNum type="arabicPeriod"/>
            </a:pPr>
            <a:r>
              <a:rPr lang="en-SG" sz="1600" b="1" dirty="0"/>
              <a:t>Serves to identify financial criminals</a:t>
            </a:r>
            <a:endParaRPr lang="en-SG" sz="1600" dirty="0"/>
          </a:p>
          <a:p>
            <a:pPr marL="342900" lvl="0" indent="-342900">
              <a:buFont typeface="+mj-lt"/>
              <a:buAutoNum type="arabicPeriod"/>
            </a:pPr>
            <a:endParaRPr lang="en-SG" sz="1600" dirty="0"/>
          </a:p>
          <a:p>
            <a:pPr marL="342900" lvl="0" indent="-342900">
              <a:buFont typeface="+mj-lt"/>
              <a:buAutoNum type="arabicPeriod"/>
            </a:pPr>
            <a:r>
              <a:rPr lang="en-SG" sz="1600" b="1" dirty="0"/>
              <a:t>Identifies transactions that circumvent </a:t>
            </a:r>
            <a:r>
              <a:rPr lang="en-SG" sz="1600" dirty="0"/>
              <a:t>regulatory policies (e.g. per day withdrawal limit)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SG" sz="1600" b="1" dirty="0"/>
              <a:t>Saves Bank reputation </a:t>
            </a:r>
            <a:r>
              <a:rPr lang="en-SG" sz="1600" dirty="0"/>
              <a:t>by earlier detection</a:t>
            </a:r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679440" y="1747520"/>
            <a:ext cx="0" cy="3098800"/>
          </a:xfrm>
          <a:prstGeom prst="line">
            <a:avLst/>
          </a:prstGeom>
          <a:ln>
            <a:solidFill>
              <a:srgbClr val="C1C1C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709845"/>
            <a:ext cx="12192000" cy="725287"/>
          </a:xfrm>
          <a:solidFill>
            <a:srgbClr val="FFC000"/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Find Bank Fraud Faster for Compliance Officers</a:t>
            </a:r>
          </a:p>
        </p:txBody>
      </p:sp>
    </p:spTree>
    <p:extLst>
      <p:ext uri="{BB962C8B-B14F-4D97-AF65-F5344CB8AC3E}">
        <p14:creationId xmlns:p14="http://schemas.microsoft.com/office/powerpoint/2010/main" val="115823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997550"/>
            <a:ext cx="5439507" cy="56270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 dirty="0"/>
              <a:t>How     </a:t>
            </a:r>
            <a:endParaRPr lang="en-SG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5335332" y="2643884"/>
            <a:ext cx="57740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srgbClr val="FFC000"/>
                </a:solidFill>
              </a:rPr>
              <a:t>?</a:t>
            </a:r>
            <a:endParaRPr lang="en-SG" sz="6600" dirty="0">
              <a:solidFill>
                <a:srgbClr val="FFC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41496" y="4105546"/>
            <a:ext cx="9774820" cy="1747779"/>
            <a:chOff x="971976" y="3913922"/>
            <a:chExt cx="9774820" cy="1747779"/>
          </a:xfr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0800000" scaled="1"/>
            <a:tileRect/>
          </a:gradFill>
        </p:grpSpPr>
        <p:sp>
          <p:nvSpPr>
            <p:cNvPr id="14" name="Oval 13"/>
            <p:cNvSpPr/>
            <p:nvPr/>
          </p:nvSpPr>
          <p:spPr>
            <a:xfrm>
              <a:off x="971976" y="3913924"/>
              <a:ext cx="1747777" cy="17477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Extract Knowledge</a:t>
              </a:r>
              <a:endParaRPr lang="en-SG" b="1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6323338" y="3913922"/>
              <a:ext cx="1747777" cy="17477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Build Rules</a:t>
              </a:r>
              <a:endParaRPr lang="en-SG" b="1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3647657" y="3913922"/>
              <a:ext cx="1747777" cy="17477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Build System</a:t>
              </a:r>
              <a:endParaRPr lang="en-SG" b="1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8999019" y="3913923"/>
              <a:ext cx="1747777" cy="17477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Lemme</a:t>
              </a:r>
              <a:r>
                <a:rPr lang="en-US" b="1" dirty="0"/>
                <a:t> Show You</a:t>
              </a:r>
              <a:endParaRPr lang="en-SG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0156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911016" y="2684562"/>
            <a:ext cx="9774820" cy="1747779"/>
            <a:chOff x="971976" y="3913922"/>
            <a:chExt cx="9774820" cy="1747779"/>
          </a:xfr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0800000" scaled="1"/>
            <a:tileRect/>
          </a:gradFill>
        </p:grpSpPr>
        <p:sp>
          <p:nvSpPr>
            <p:cNvPr id="12" name="Oval 11"/>
            <p:cNvSpPr/>
            <p:nvPr/>
          </p:nvSpPr>
          <p:spPr>
            <a:xfrm>
              <a:off x="971976" y="3913924"/>
              <a:ext cx="1747777" cy="17477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Extract Knowledge</a:t>
              </a:r>
              <a:endParaRPr lang="en-SG" b="1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6323338" y="3913922"/>
              <a:ext cx="1747777" cy="17477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Build Rules</a:t>
              </a:r>
              <a:endParaRPr lang="en-SG" b="1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3647657" y="3913922"/>
              <a:ext cx="1747777" cy="17477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Build System</a:t>
              </a:r>
              <a:endParaRPr lang="en-SG" b="1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8999019" y="3913923"/>
              <a:ext cx="1747777" cy="17477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Lemme</a:t>
              </a:r>
              <a:r>
                <a:rPr lang="en-US" b="1" dirty="0"/>
                <a:t> Show You</a:t>
              </a:r>
              <a:endParaRPr lang="en-SG" b="1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3393440" y="1869440"/>
            <a:ext cx="8798560" cy="31902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4905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667" t="26923" r="30897" b="12450"/>
          <a:stretch/>
        </p:blipFill>
        <p:spPr>
          <a:xfrm>
            <a:off x="2326511" y="584016"/>
            <a:ext cx="7166096" cy="65280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78830"/>
          <a:stretch/>
        </p:blipFill>
        <p:spPr>
          <a:xfrm>
            <a:off x="0" y="0"/>
            <a:ext cx="879676" cy="743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2519687"/>
            <a:ext cx="25695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Our SME</a:t>
            </a:r>
          </a:p>
          <a:p>
            <a:r>
              <a:rPr lang="en-US" sz="1600" dirty="0"/>
              <a:t>Compliance Programmer</a:t>
            </a:r>
          </a:p>
          <a:p>
            <a:r>
              <a:rPr lang="en-US" sz="1600" dirty="0"/>
              <a:t>Worked in 4 Financial Institutions</a:t>
            </a:r>
          </a:p>
          <a:p>
            <a:r>
              <a:rPr lang="en-US" sz="1600"/>
              <a:t>13 </a:t>
            </a:r>
            <a:r>
              <a:rPr lang="en-US" sz="1600" dirty="0"/>
              <a:t>Years experience</a:t>
            </a:r>
            <a:endParaRPr lang="en-SG" sz="1600" dirty="0"/>
          </a:p>
        </p:txBody>
      </p:sp>
      <p:sp>
        <p:nvSpPr>
          <p:cNvPr id="2" name="Oval Callout 1"/>
          <p:cNvSpPr/>
          <p:nvPr/>
        </p:nvSpPr>
        <p:spPr>
          <a:xfrm>
            <a:off x="7183120" y="193040"/>
            <a:ext cx="3139440" cy="1432560"/>
          </a:xfrm>
          <a:prstGeom prst="wedgeEllipseCallout">
            <a:avLst>
              <a:gd name="adj1" fmla="val -64110"/>
              <a:gd name="adj2" fmla="val 43059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400" dirty="0">
                <a:solidFill>
                  <a:schemeClr val="tx1"/>
                </a:solidFill>
              </a:rPr>
              <a:t>What is the process which you – or your team – identify suspicious cash transactions?</a:t>
            </a:r>
            <a:endParaRPr lang="en-SG" sz="1400" dirty="0">
              <a:solidFill>
                <a:schemeClr val="tx1"/>
              </a:solidFill>
            </a:endParaRPr>
          </a:p>
        </p:txBody>
      </p:sp>
      <p:sp>
        <p:nvSpPr>
          <p:cNvPr id="13" name="Oval Callout 12"/>
          <p:cNvSpPr/>
          <p:nvPr/>
        </p:nvSpPr>
        <p:spPr>
          <a:xfrm>
            <a:off x="7518400" y="1803407"/>
            <a:ext cx="3789680" cy="1264913"/>
          </a:xfrm>
          <a:prstGeom prst="wedgeEllipseCallout">
            <a:avLst>
              <a:gd name="adj1" fmla="val -64110"/>
              <a:gd name="adj2" fmla="val 43059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what are the most common, maybe the 10 most common static scenarios that you encounter in your line of work? </a:t>
            </a:r>
            <a:endParaRPr lang="en-SG" sz="1400" dirty="0">
              <a:solidFill>
                <a:schemeClr val="tx1"/>
              </a:solidFill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8300720" y="3825263"/>
            <a:ext cx="3789680" cy="1264913"/>
          </a:xfrm>
          <a:prstGeom prst="wedgeEllipseCallout">
            <a:avLst>
              <a:gd name="adj1" fmla="val -64110"/>
              <a:gd name="adj2" fmla="val 43059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What are the common red flags which indicate fraud? </a:t>
            </a:r>
            <a:endParaRPr lang="en-SG" sz="1400" dirty="0">
              <a:solidFill>
                <a:schemeClr val="tx1"/>
              </a:solidFill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8056880" y="5389903"/>
            <a:ext cx="4101762" cy="1264913"/>
          </a:xfrm>
          <a:prstGeom prst="wedgeEllipseCallout">
            <a:avLst>
              <a:gd name="adj1" fmla="val -64110"/>
              <a:gd name="adj2" fmla="val 43059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you share more about the types of fraud that can happen in cash transactions, cash-related transactions. </a:t>
            </a:r>
            <a:endParaRPr lang="en-SG" sz="1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82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7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667" t="26923" r="30897" b="12450"/>
          <a:stretch/>
        </p:blipFill>
        <p:spPr>
          <a:xfrm>
            <a:off x="2326511" y="584016"/>
            <a:ext cx="7166096" cy="65280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78830"/>
          <a:stretch/>
        </p:blipFill>
        <p:spPr>
          <a:xfrm>
            <a:off x="0" y="0"/>
            <a:ext cx="879676" cy="74350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0210946" y="1274240"/>
            <a:ext cx="1412694" cy="5298141"/>
            <a:chOff x="10210946" y="1274240"/>
            <a:chExt cx="1412694" cy="5298141"/>
          </a:xfrm>
        </p:grpSpPr>
        <p:pic>
          <p:nvPicPr>
            <p:cNvPr id="10" name="Picture 2" descr="Image result for customer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862" y="1274240"/>
              <a:ext cx="1269949" cy="99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Image result for transaction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5109" y="3030872"/>
              <a:ext cx="1184368" cy="1184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Image result for fraud  icon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02" t="19291" r="31990" b="21924"/>
            <a:stretch/>
          </p:blipFill>
          <p:spPr bwMode="auto">
            <a:xfrm flipH="1">
              <a:off x="10402562" y="5006224"/>
              <a:ext cx="1029462" cy="1042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0441770" y="2243212"/>
              <a:ext cx="960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Customers</a:t>
              </a:r>
              <a:endParaRPr lang="en-SG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407106" y="4125394"/>
              <a:ext cx="1096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Transactions</a:t>
              </a:r>
              <a:endParaRPr lang="en-SG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10946" y="6049161"/>
              <a:ext cx="14126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Fraud Attributes </a:t>
              </a:r>
            </a:p>
            <a:p>
              <a:pPr algn="ctr"/>
              <a:r>
                <a:rPr lang="en-US" sz="1400" dirty="0"/>
                <a:t>&amp; Scenarios</a:t>
              </a:r>
              <a:endParaRPr lang="en-SG" sz="1400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2519687"/>
            <a:ext cx="256958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Our SME</a:t>
            </a:r>
          </a:p>
          <a:p>
            <a:r>
              <a:rPr lang="en-US" sz="1600" dirty="0"/>
              <a:t>Compliance Programmer</a:t>
            </a:r>
          </a:p>
          <a:p>
            <a:r>
              <a:rPr lang="en-US" sz="1600" dirty="0"/>
              <a:t>Worked in 4 Financial Institutions</a:t>
            </a:r>
          </a:p>
          <a:p>
            <a:r>
              <a:rPr lang="en-US" sz="1600"/>
              <a:t>13 </a:t>
            </a:r>
            <a:r>
              <a:rPr lang="en-US" sz="1600" dirty="0"/>
              <a:t>Years experience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206097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78830"/>
          <a:stretch/>
        </p:blipFill>
        <p:spPr>
          <a:xfrm>
            <a:off x="0" y="0"/>
            <a:ext cx="879676" cy="74350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73329" y="1158493"/>
            <a:ext cx="1412694" cy="5298141"/>
            <a:chOff x="10210946" y="1274240"/>
            <a:chExt cx="1412694" cy="5298141"/>
          </a:xfrm>
        </p:grpSpPr>
        <p:pic>
          <p:nvPicPr>
            <p:cNvPr id="10" name="Picture 2" descr="Image result for custom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862" y="1274240"/>
              <a:ext cx="1269949" cy="99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Image result for transaction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5109" y="3030872"/>
              <a:ext cx="1184368" cy="1184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Image result for fraud  icon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02" t="19291" r="31990" b="21924"/>
            <a:stretch/>
          </p:blipFill>
          <p:spPr bwMode="auto">
            <a:xfrm flipH="1">
              <a:off x="10402562" y="5006224"/>
              <a:ext cx="1029462" cy="1042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0441770" y="2243212"/>
              <a:ext cx="960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Customers</a:t>
              </a:r>
              <a:endParaRPr lang="en-SG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407106" y="4125394"/>
              <a:ext cx="1096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Transactions</a:t>
              </a:r>
              <a:endParaRPr lang="en-SG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10946" y="6049161"/>
              <a:ext cx="14126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Fraud Attributes </a:t>
              </a:r>
            </a:p>
            <a:p>
              <a:pPr algn="ctr"/>
              <a:r>
                <a:rPr lang="en-US" sz="1400" dirty="0"/>
                <a:t>&amp; Scenarios</a:t>
              </a:r>
              <a:endParaRPr lang="en-SG" sz="1400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-1" y="2592729"/>
            <a:ext cx="1586023" cy="426527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31667" t="26923" r="30897" b="12450"/>
          <a:stretch/>
        </p:blipFill>
        <p:spPr>
          <a:xfrm>
            <a:off x="851344" y="77980"/>
            <a:ext cx="730572" cy="665520"/>
          </a:xfrm>
          <a:prstGeom prst="rect">
            <a:avLst/>
          </a:prstGeom>
        </p:spPr>
      </p:pic>
      <p:sp>
        <p:nvSpPr>
          <p:cNvPr id="81" name="Text Box 250"/>
          <p:cNvSpPr txBox="1">
            <a:spLocks noChangeArrowheads="1"/>
          </p:cNvSpPr>
          <p:nvPr/>
        </p:nvSpPr>
        <p:spPr bwMode="auto">
          <a:xfrm>
            <a:off x="3430598" y="5602002"/>
            <a:ext cx="1016125" cy="1151574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0" rIns="4572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Txn Mode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Text Box 250"/>
          <p:cNvSpPr txBox="1">
            <a:spLocks noChangeArrowheads="1"/>
          </p:cNvSpPr>
          <p:nvPr/>
        </p:nvSpPr>
        <p:spPr bwMode="auto">
          <a:xfrm>
            <a:off x="3548922" y="5839658"/>
            <a:ext cx="794142" cy="168674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Cheque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Text Box 250"/>
          <p:cNvSpPr txBox="1">
            <a:spLocks noChangeArrowheads="1"/>
          </p:cNvSpPr>
          <p:nvPr/>
        </p:nvSpPr>
        <p:spPr bwMode="auto">
          <a:xfrm>
            <a:off x="3548922" y="6060806"/>
            <a:ext cx="794142" cy="168674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Cash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Text Box 250"/>
          <p:cNvSpPr txBox="1">
            <a:spLocks noChangeArrowheads="1"/>
          </p:cNvSpPr>
          <p:nvPr/>
        </p:nvSpPr>
        <p:spPr bwMode="auto">
          <a:xfrm>
            <a:off x="3548922" y="6287395"/>
            <a:ext cx="794142" cy="16812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700">
                <a:latin typeface="Times New Roman" panose="02020603050405020304" pitchFamily="18" charset="0"/>
                <a:cs typeface="Latha" panose="020B0604020202020204" pitchFamily="34" charset="0"/>
              </a:rPr>
              <a:t>Credit/ Debit Card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Text Box 250"/>
          <p:cNvSpPr txBox="1">
            <a:spLocks noChangeArrowheads="1"/>
          </p:cNvSpPr>
          <p:nvPr/>
        </p:nvSpPr>
        <p:spPr bwMode="auto">
          <a:xfrm>
            <a:off x="3548922" y="6501903"/>
            <a:ext cx="794142" cy="168028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0" rIns="4572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Internet Transfers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Text Box 251"/>
          <p:cNvSpPr txBox="1">
            <a:spLocks noChangeArrowheads="1"/>
          </p:cNvSpPr>
          <p:nvPr/>
        </p:nvSpPr>
        <p:spPr bwMode="auto">
          <a:xfrm>
            <a:off x="4626283" y="5021374"/>
            <a:ext cx="590326" cy="338454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Individual Account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 Box 250"/>
          <p:cNvSpPr txBox="1">
            <a:spLocks noChangeArrowheads="1"/>
          </p:cNvSpPr>
          <p:nvPr/>
        </p:nvSpPr>
        <p:spPr bwMode="auto">
          <a:xfrm>
            <a:off x="4626283" y="1477197"/>
            <a:ext cx="590326" cy="338546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Corporate Account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 Box 250"/>
          <p:cNvSpPr txBox="1">
            <a:spLocks noChangeArrowheads="1"/>
          </p:cNvSpPr>
          <p:nvPr/>
        </p:nvSpPr>
        <p:spPr bwMode="auto">
          <a:xfrm>
            <a:off x="5570288" y="4209084"/>
            <a:ext cx="674619" cy="34961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Personal Profile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 Box 250"/>
          <p:cNvSpPr txBox="1">
            <a:spLocks noChangeArrowheads="1"/>
          </p:cNvSpPr>
          <p:nvPr/>
        </p:nvSpPr>
        <p:spPr bwMode="auto">
          <a:xfrm>
            <a:off x="5510804" y="6032678"/>
            <a:ext cx="727095" cy="34906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Transactions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Text Box 250"/>
          <p:cNvSpPr txBox="1">
            <a:spLocks noChangeArrowheads="1"/>
          </p:cNvSpPr>
          <p:nvPr/>
        </p:nvSpPr>
        <p:spPr bwMode="auto">
          <a:xfrm>
            <a:off x="5570288" y="767458"/>
            <a:ext cx="674619" cy="352011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Company Profile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ext Box 250"/>
          <p:cNvSpPr txBox="1">
            <a:spLocks noChangeArrowheads="1"/>
          </p:cNvSpPr>
          <p:nvPr/>
        </p:nvSpPr>
        <p:spPr bwMode="auto">
          <a:xfrm>
            <a:off x="5510804" y="2112052"/>
            <a:ext cx="727095" cy="351918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Transactions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 Box 250"/>
          <p:cNvSpPr txBox="1">
            <a:spLocks noChangeArrowheads="1"/>
          </p:cNvSpPr>
          <p:nvPr/>
        </p:nvSpPr>
        <p:spPr bwMode="auto">
          <a:xfrm>
            <a:off x="6480909" y="1443813"/>
            <a:ext cx="674711" cy="210819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Risk Factor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Connector: Elbow 284"/>
          <p:cNvSpPr>
            <a:spLocks noChangeShapeType="1"/>
          </p:cNvSpPr>
          <p:nvPr/>
        </p:nvSpPr>
        <p:spPr bwMode="auto">
          <a:xfrm flipV="1">
            <a:off x="5216609" y="4384213"/>
            <a:ext cx="353679" cy="80638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4579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32" name="Connector: Elbow 286"/>
          <p:cNvSpPr>
            <a:spLocks noChangeShapeType="1"/>
          </p:cNvSpPr>
          <p:nvPr/>
        </p:nvSpPr>
        <p:spPr bwMode="auto">
          <a:xfrm>
            <a:off x="5216609" y="5190601"/>
            <a:ext cx="294195" cy="1011304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4579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33" name="Connector: Elbow 287"/>
          <p:cNvSpPr>
            <a:spLocks noChangeShapeType="1"/>
          </p:cNvSpPr>
          <p:nvPr/>
        </p:nvSpPr>
        <p:spPr bwMode="auto">
          <a:xfrm flipV="1">
            <a:off x="5216609" y="943786"/>
            <a:ext cx="353679" cy="70273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4579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34" name="Connector: Elbow 288"/>
          <p:cNvSpPr>
            <a:spLocks noChangeShapeType="1"/>
          </p:cNvSpPr>
          <p:nvPr/>
        </p:nvSpPr>
        <p:spPr bwMode="auto">
          <a:xfrm>
            <a:off x="6244907" y="943786"/>
            <a:ext cx="236001" cy="605436"/>
          </a:xfrm>
          <a:prstGeom prst="bentConnector3">
            <a:avLst>
              <a:gd name="adj1" fmla="val 49875"/>
            </a:avLst>
          </a:prstGeom>
          <a:noFill/>
          <a:ln w="9525">
            <a:solidFill>
              <a:srgbClr val="4579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35" name="Connector: Elbow 289"/>
          <p:cNvSpPr>
            <a:spLocks noChangeShapeType="1"/>
          </p:cNvSpPr>
          <p:nvPr/>
        </p:nvSpPr>
        <p:spPr bwMode="auto">
          <a:xfrm>
            <a:off x="5216609" y="1646517"/>
            <a:ext cx="294195" cy="63716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4579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37" name="Text Box 251"/>
          <p:cNvSpPr txBox="1">
            <a:spLocks noChangeArrowheads="1"/>
          </p:cNvSpPr>
          <p:nvPr/>
        </p:nvSpPr>
        <p:spPr bwMode="auto">
          <a:xfrm>
            <a:off x="3548921" y="3093477"/>
            <a:ext cx="771639" cy="374236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Customer Bank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Account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Connector: Elbow 292"/>
          <p:cNvSpPr>
            <a:spLocks noChangeShapeType="1"/>
          </p:cNvSpPr>
          <p:nvPr/>
        </p:nvSpPr>
        <p:spPr bwMode="auto">
          <a:xfrm>
            <a:off x="4320560" y="3280871"/>
            <a:ext cx="305723" cy="1909729"/>
          </a:xfrm>
          <a:prstGeom prst="bentConnector3">
            <a:avLst>
              <a:gd name="adj1" fmla="val 49810"/>
            </a:avLst>
          </a:prstGeom>
          <a:noFill/>
          <a:ln w="9525">
            <a:solidFill>
              <a:srgbClr val="4579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39" name="Connector: Elbow 293"/>
          <p:cNvSpPr>
            <a:spLocks noChangeShapeType="1"/>
          </p:cNvSpPr>
          <p:nvPr/>
        </p:nvSpPr>
        <p:spPr bwMode="auto">
          <a:xfrm flipV="1">
            <a:off x="4320560" y="1646517"/>
            <a:ext cx="305723" cy="1634355"/>
          </a:xfrm>
          <a:prstGeom prst="bentConnector3">
            <a:avLst>
              <a:gd name="adj1" fmla="val 49810"/>
            </a:avLst>
          </a:prstGeom>
          <a:noFill/>
          <a:ln w="9525">
            <a:solidFill>
              <a:srgbClr val="4579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40" name="Text Box 250"/>
          <p:cNvSpPr txBox="1">
            <a:spLocks noChangeArrowheads="1"/>
          </p:cNvSpPr>
          <p:nvPr/>
        </p:nvSpPr>
        <p:spPr bwMode="auto">
          <a:xfrm>
            <a:off x="6480909" y="136200"/>
            <a:ext cx="674711" cy="351918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Operating Countries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Text Box 250"/>
          <p:cNvSpPr txBox="1">
            <a:spLocks noChangeArrowheads="1"/>
          </p:cNvSpPr>
          <p:nvPr/>
        </p:nvSpPr>
        <p:spPr bwMode="auto">
          <a:xfrm>
            <a:off x="6480909" y="559590"/>
            <a:ext cx="674711" cy="35136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Annual Turnover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Text Box 250"/>
          <p:cNvSpPr txBox="1">
            <a:spLocks noChangeArrowheads="1"/>
          </p:cNvSpPr>
          <p:nvPr/>
        </p:nvSpPr>
        <p:spPr bwMode="auto">
          <a:xfrm>
            <a:off x="6480909" y="991742"/>
            <a:ext cx="674711" cy="350812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Business Entity Type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Connector: Elbow 301"/>
          <p:cNvSpPr>
            <a:spLocks noChangeShapeType="1"/>
          </p:cNvSpPr>
          <p:nvPr/>
        </p:nvSpPr>
        <p:spPr bwMode="auto">
          <a:xfrm flipV="1">
            <a:off x="6244907" y="312436"/>
            <a:ext cx="236001" cy="631350"/>
          </a:xfrm>
          <a:prstGeom prst="bentConnector3">
            <a:avLst>
              <a:gd name="adj1" fmla="val 49875"/>
            </a:avLst>
          </a:prstGeom>
          <a:noFill/>
          <a:ln w="9525">
            <a:solidFill>
              <a:srgbClr val="4579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44" name="Connector: Elbow 302"/>
          <p:cNvSpPr>
            <a:spLocks noChangeShapeType="1"/>
          </p:cNvSpPr>
          <p:nvPr/>
        </p:nvSpPr>
        <p:spPr bwMode="auto">
          <a:xfrm flipV="1">
            <a:off x="6244907" y="735273"/>
            <a:ext cx="236001" cy="208514"/>
          </a:xfrm>
          <a:prstGeom prst="bentConnector3">
            <a:avLst>
              <a:gd name="adj1" fmla="val 49875"/>
            </a:avLst>
          </a:prstGeom>
          <a:noFill/>
          <a:ln w="9525">
            <a:solidFill>
              <a:srgbClr val="4579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45" name="Connector: Elbow 303"/>
          <p:cNvSpPr>
            <a:spLocks noChangeShapeType="1"/>
          </p:cNvSpPr>
          <p:nvPr/>
        </p:nvSpPr>
        <p:spPr bwMode="auto">
          <a:xfrm>
            <a:off x="6244907" y="943786"/>
            <a:ext cx="236001" cy="223638"/>
          </a:xfrm>
          <a:prstGeom prst="bentConnector3">
            <a:avLst>
              <a:gd name="adj1" fmla="val 49875"/>
            </a:avLst>
          </a:prstGeom>
          <a:noFill/>
          <a:ln w="9525">
            <a:solidFill>
              <a:srgbClr val="4579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46" name="Text Box 250"/>
          <p:cNvSpPr txBox="1">
            <a:spLocks noChangeArrowheads="1"/>
          </p:cNvSpPr>
          <p:nvPr/>
        </p:nvSpPr>
        <p:spPr bwMode="auto">
          <a:xfrm>
            <a:off x="6474453" y="2374423"/>
            <a:ext cx="674711" cy="210819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Credit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Text Box 250"/>
          <p:cNvSpPr txBox="1">
            <a:spLocks noChangeArrowheads="1"/>
          </p:cNvSpPr>
          <p:nvPr/>
        </p:nvSpPr>
        <p:spPr bwMode="auto">
          <a:xfrm>
            <a:off x="6474453" y="1842672"/>
            <a:ext cx="674711" cy="210819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Debit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Connector: Elbow 306"/>
          <p:cNvSpPr>
            <a:spLocks noChangeShapeType="1"/>
          </p:cNvSpPr>
          <p:nvPr/>
        </p:nvSpPr>
        <p:spPr bwMode="auto">
          <a:xfrm flipV="1">
            <a:off x="6237898" y="1948082"/>
            <a:ext cx="236555" cy="340206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4579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49" name="Connector: Elbow 307"/>
          <p:cNvSpPr>
            <a:spLocks noChangeShapeType="1"/>
          </p:cNvSpPr>
          <p:nvPr/>
        </p:nvSpPr>
        <p:spPr bwMode="auto">
          <a:xfrm>
            <a:off x="6237898" y="2288288"/>
            <a:ext cx="236555" cy="19154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4579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50" name="Text Box 250"/>
          <p:cNvSpPr txBox="1">
            <a:spLocks noChangeArrowheads="1"/>
          </p:cNvSpPr>
          <p:nvPr/>
        </p:nvSpPr>
        <p:spPr bwMode="auto">
          <a:xfrm>
            <a:off x="6466337" y="6356561"/>
            <a:ext cx="674619" cy="210819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Credit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Text Box 250"/>
          <p:cNvSpPr txBox="1">
            <a:spLocks noChangeArrowheads="1"/>
          </p:cNvSpPr>
          <p:nvPr/>
        </p:nvSpPr>
        <p:spPr bwMode="auto">
          <a:xfrm>
            <a:off x="6466337" y="5821859"/>
            <a:ext cx="674619" cy="210819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Debit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Connector: Elbow 310"/>
          <p:cNvSpPr>
            <a:spLocks noChangeShapeType="1"/>
          </p:cNvSpPr>
          <p:nvPr/>
        </p:nvSpPr>
        <p:spPr bwMode="auto">
          <a:xfrm flipV="1">
            <a:off x="6237898" y="5927268"/>
            <a:ext cx="228439" cy="27989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4579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53" name="Connector: Elbow 311"/>
          <p:cNvSpPr>
            <a:spLocks noChangeShapeType="1"/>
          </p:cNvSpPr>
          <p:nvPr/>
        </p:nvSpPr>
        <p:spPr bwMode="auto">
          <a:xfrm>
            <a:off x="6237898" y="6207162"/>
            <a:ext cx="228439" cy="25480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4579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54" name="Text Box 250"/>
          <p:cNvSpPr txBox="1">
            <a:spLocks noChangeArrowheads="1"/>
          </p:cNvSpPr>
          <p:nvPr/>
        </p:nvSpPr>
        <p:spPr bwMode="auto">
          <a:xfrm>
            <a:off x="6480356" y="5254971"/>
            <a:ext cx="674619" cy="210819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Risk Factor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Text Box 250"/>
          <p:cNvSpPr txBox="1">
            <a:spLocks noChangeArrowheads="1"/>
          </p:cNvSpPr>
          <p:nvPr/>
        </p:nvSpPr>
        <p:spPr bwMode="auto">
          <a:xfrm>
            <a:off x="6488010" y="3379272"/>
            <a:ext cx="674619" cy="35136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Personal Particulars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Text Box 250"/>
          <p:cNvSpPr txBox="1">
            <a:spLocks noChangeArrowheads="1"/>
          </p:cNvSpPr>
          <p:nvPr/>
        </p:nvSpPr>
        <p:spPr bwMode="auto">
          <a:xfrm>
            <a:off x="6488010" y="4612001"/>
            <a:ext cx="674619" cy="350812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Income Details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Text Box 250"/>
          <p:cNvSpPr txBox="1">
            <a:spLocks noChangeArrowheads="1"/>
          </p:cNvSpPr>
          <p:nvPr/>
        </p:nvSpPr>
        <p:spPr bwMode="auto">
          <a:xfrm>
            <a:off x="7351781" y="2955328"/>
            <a:ext cx="674619" cy="210819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Name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Text Box 250"/>
          <p:cNvSpPr txBox="1">
            <a:spLocks noChangeArrowheads="1"/>
          </p:cNvSpPr>
          <p:nvPr/>
        </p:nvSpPr>
        <p:spPr bwMode="auto">
          <a:xfrm>
            <a:off x="7351781" y="3197780"/>
            <a:ext cx="674619" cy="210174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Age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Text Box 250"/>
          <p:cNvSpPr txBox="1">
            <a:spLocks noChangeArrowheads="1"/>
          </p:cNvSpPr>
          <p:nvPr/>
        </p:nvSpPr>
        <p:spPr bwMode="auto">
          <a:xfrm>
            <a:off x="7351781" y="3454248"/>
            <a:ext cx="674619" cy="210266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Address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Text Box 250"/>
          <p:cNvSpPr txBox="1">
            <a:spLocks noChangeArrowheads="1"/>
          </p:cNvSpPr>
          <p:nvPr/>
        </p:nvSpPr>
        <p:spPr bwMode="auto">
          <a:xfrm>
            <a:off x="7351781" y="3751756"/>
            <a:ext cx="865615" cy="210174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Birth Country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Text Box 250"/>
          <p:cNvSpPr txBox="1">
            <a:spLocks noChangeArrowheads="1"/>
          </p:cNvSpPr>
          <p:nvPr/>
        </p:nvSpPr>
        <p:spPr bwMode="auto">
          <a:xfrm>
            <a:off x="7351781" y="4020490"/>
            <a:ext cx="865615" cy="209712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Citizenship(s)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Text Box 250"/>
          <p:cNvSpPr txBox="1">
            <a:spLocks noChangeArrowheads="1"/>
          </p:cNvSpPr>
          <p:nvPr/>
        </p:nvSpPr>
        <p:spPr bwMode="auto">
          <a:xfrm>
            <a:off x="7351781" y="4384213"/>
            <a:ext cx="865615" cy="354316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Employment Status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Text Box 250"/>
          <p:cNvSpPr txBox="1">
            <a:spLocks noChangeArrowheads="1"/>
          </p:cNvSpPr>
          <p:nvPr/>
        </p:nvSpPr>
        <p:spPr bwMode="auto">
          <a:xfrm>
            <a:off x="7351781" y="4844492"/>
            <a:ext cx="674619" cy="353671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Monthly Income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Connector: Elbow 333"/>
          <p:cNvSpPr>
            <a:spLocks noChangeShapeType="1"/>
          </p:cNvSpPr>
          <p:nvPr/>
        </p:nvSpPr>
        <p:spPr bwMode="auto">
          <a:xfrm flipV="1">
            <a:off x="7162629" y="3060738"/>
            <a:ext cx="189152" cy="494217"/>
          </a:xfrm>
          <a:prstGeom prst="bentConnector3">
            <a:avLst>
              <a:gd name="adj1" fmla="val 49847"/>
            </a:avLst>
          </a:prstGeom>
          <a:noFill/>
          <a:ln w="9525">
            <a:solidFill>
              <a:srgbClr val="4579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65" name="Connector: Elbow 334"/>
          <p:cNvSpPr>
            <a:spLocks noChangeShapeType="1"/>
          </p:cNvSpPr>
          <p:nvPr/>
        </p:nvSpPr>
        <p:spPr bwMode="auto">
          <a:xfrm flipV="1">
            <a:off x="7162629" y="3303189"/>
            <a:ext cx="189152" cy="251766"/>
          </a:xfrm>
          <a:prstGeom prst="bentConnector3">
            <a:avLst>
              <a:gd name="adj1" fmla="val 49847"/>
            </a:avLst>
          </a:prstGeom>
          <a:noFill/>
          <a:ln w="9525">
            <a:solidFill>
              <a:srgbClr val="4579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66" name="Connector: Elbow 335"/>
          <p:cNvSpPr>
            <a:spLocks noChangeShapeType="1"/>
          </p:cNvSpPr>
          <p:nvPr/>
        </p:nvSpPr>
        <p:spPr bwMode="auto">
          <a:xfrm>
            <a:off x="7162629" y="3554955"/>
            <a:ext cx="189152" cy="302211"/>
          </a:xfrm>
          <a:prstGeom prst="bentConnector3">
            <a:avLst>
              <a:gd name="adj1" fmla="val 49847"/>
            </a:avLst>
          </a:prstGeom>
          <a:noFill/>
          <a:ln w="9525">
            <a:solidFill>
              <a:srgbClr val="4579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67" name="Connector: Elbow 336"/>
          <p:cNvSpPr>
            <a:spLocks noChangeShapeType="1"/>
          </p:cNvSpPr>
          <p:nvPr/>
        </p:nvSpPr>
        <p:spPr bwMode="auto">
          <a:xfrm rot="10800000">
            <a:off x="7162629" y="3554955"/>
            <a:ext cx="189152" cy="570392"/>
          </a:xfrm>
          <a:prstGeom prst="bentConnector3">
            <a:avLst>
              <a:gd name="adj1" fmla="val 49847"/>
            </a:avLst>
          </a:prstGeom>
          <a:noFill/>
          <a:ln w="9525">
            <a:solidFill>
              <a:srgbClr val="4579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68" name="Connector: Elbow 337"/>
          <p:cNvSpPr>
            <a:spLocks noChangeShapeType="1"/>
          </p:cNvSpPr>
          <p:nvPr/>
        </p:nvSpPr>
        <p:spPr bwMode="auto">
          <a:xfrm flipV="1">
            <a:off x="6244907" y="3554955"/>
            <a:ext cx="243103" cy="829258"/>
          </a:xfrm>
          <a:prstGeom prst="bentConnector3">
            <a:avLst>
              <a:gd name="adj1" fmla="val 49880"/>
            </a:avLst>
          </a:prstGeom>
          <a:noFill/>
          <a:ln w="9525">
            <a:solidFill>
              <a:srgbClr val="4579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69" name="Connector: Elbow 338"/>
          <p:cNvSpPr>
            <a:spLocks noChangeShapeType="1"/>
          </p:cNvSpPr>
          <p:nvPr/>
        </p:nvSpPr>
        <p:spPr bwMode="auto">
          <a:xfrm>
            <a:off x="6244907" y="4384213"/>
            <a:ext cx="243103" cy="403470"/>
          </a:xfrm>
          <a:prstGeom prst="bentConnector3">
            <a:avLst>
              <a:gd name="adj1" fmla="val 49880"/>
            </a:avLst>
          </a:prstGeom>
          <a:noFill/>
          <a:ln w="9525">
            <a:solidFill>
              <a:srgbClr val="4579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70" name="Connector: Elbow 339"/>
          <p:cNvSpPr>
            <a:spLocks noChangeShapeType="1"/>
          </p:cNvSpPr>
          <p:nvPr/>
        </p:nvSpPr>
        <p:spPr bwMode="auto">
          <a:xfrm flipV="1">
            <a:off x="7162629" y="4561648"/>
            <a:ext cx="189152" cy="226036"/>
          </a:xfrm>
          <a:prstGeom prst="bentConnector3">
            <a:avLst>
              <a:gd name="adj1" fmla="val 49847"/>
            </a:avLst>
          </a:prstGeom>
          <a:noFill/>
          <a:ln w="9525">
            <a:solidFill>
              <a:srgbClr val="4579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71" name="Connector: Elbow 340"/>
          <p:cNvSpPr>
            <a:spLocks noChangeShapeType="1"/>
          </p:cNvSpPr>
          <p:nvPr/>
        </p:nvSpPr>
        <p:spPr bwMode="auto">
          <a:xfrm>
            <a:off x="7162629" y="4787684"/>
            <a:ext cx="189152" cy="233690"/>
          </a:xfrm>
          <a:prstGeom prst="bentConnector3">
            <a:avLst>
              <a:gd name="adj1" fmla="val 49847"/>
            </a:avLst>
          </a:prstGeom>
          <a:noFill/>
          <a:ln w="9525">
            <a:solidFill>
              <a:srgbClr val="4579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72" name="Connector: Elbow 341"/>
          <p:cNvSpPr>
            <a:spLocks noChangeShapeType="1"/>
          </p:cNvSpPr>
          <p:nvPr/>
        </p:nvSpPr>
        <p:spPr bwMode="auto">
          <a:xfrm>
            <a:off x="6244907" y="4384213"/>
            <a:ext cx="235448" cy="97616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4579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73" name="Text Box 250"/>
          <p:cNvSpPr txBox="1">
            <a:spLocks noChangeArrowheads="1"/>
          </p:cNvSpPr>
          <p:nvPr/>
        </p:nvSpPr>
        <p:spPr bwMode="auto">
          <a:xfrm>
            <a:off x="7351781" y="1713838"/>
            <a:ext cx="674619" cy="33965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Subset of Txn Mode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Text Box 250"/>
          <p:cNvSpPr txBox="1">
            <a:spLocks noChangeArrowheads="1"/>
          </p:cNvSpPr>
          <p:nvPr/>
        </p:nvSpPr>
        <p:spPr bwMode="auto">
          <a:xfrm>
            <a:off x="7351781" y="2377282"/>
            <a:ext cx="674619" cy="3391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Subset of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Txn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Mode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Connector: Elbow 350"/>
          <p:cNvSpPr>
            <a:spLocks noChangeShapeType="1"/>
          </p:cNvSpPr>
          <p:nvPr/>
        </p:nvSpPr>
        <p:spPr bwMode="auto">
          <a:xfrm flipV="1">
            <a:off x="7149165" y="1883619"/>
            <a:ext cx="202616" cy="6446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4579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76" name="Connector: Elbow 351"/>
          <p:cNvSpPr>
            <a:spLocks noChangeShapeType="1"/>
          </p:cNvSpPr>
          <p:nvPr/>
        </p:nvSpPr>
        <p:spPr bwMode="auto">
          <a:xfrm>
            <a:off x="7149165" y="2479833"/>
            <a:ext cx="202616" cy="6732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4579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77" name="Text Box 250"/>
          <p:cNvSpPr txBox="1">
            <a:spLocks noChangeArrowheads="1"/>
          </p:cNvSpPr>
          <p:nvPr/>
        </p:nvSpPr>
        <p:spPr bwMode="auto">
          <a:xfrm>
            <a:off x="7351781" y="5693578"/>
            <a:ext cx="674619" cy="3391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Subset of Txn Mode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Text Box 250"/>
          <p:cNvSpPr txBox="1">
            <a:spLocks noChangeArrowheads="1"/>
          </p:cNvSpPr>
          <p:nvPr/>
        </p:nvSpPr>
        <p:spPr bwMode="auto">
          <a:xfrm>
            <a:off x="7351781" y="6356561"/>
            <a:ext cx="674619" cy="338454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Subset of Txn Mode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Connector: Elbow 354"/>
          <p:cNvSpPr>
            <a:spLocks noChangeShapeType="1"/>
          </p:cNvSpPr>
          <p:nvPr/>
        </p:nvSpPr>
        <p:spPr bwMode="auto">
          <a:xfrm flipV="1">
            <a:off x="7140957" y="5862898"/>
            <a:ext cx="210824" cy="6437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4579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80" name="Connector: Elbow 355"/>
          <p:cNvSpPr>
            <a:spLocks noChangeShapeType="1"/>
          </p:cNvSpPr>
          <p:nvPr/>
        </p:nvSpPr>
        <p:spPr bwMode="auto">
          <a:xfrm>
            <a:off x="7140957" y="6461970"/>
            <a:ext cx="210824" cy="6381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4579B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86" name="Rectangle 85"/>
          <p:cNvSpPr/>
          <p:nvPr/>
        </p:nvSpPr>
        <p:spPr>
          <a:xfrm>
            <a:off x="2788680" y="116591"/>
            <a:ext cx="2832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 dirty="0" smtClean="0"/>
              <a:t>Customer Composition </a:t>
            </a:r>
            <a:r>
              <a:rPr lang="en-US" b="1" u="sng" dirty="0"/>
              <a:t>Tree</a:t>
            </a:r>
            <a:endParaRPr lang="en-SG" b="1" u="sng" dirty="0"/>
          </a:p>
        </p:txBody>
      </p:sp>
    </p:spTree>
    <p:extLst>
      <p:ext uri="{BB962C8B-B14F-4D97-AF65-F5344CB8AC3E}">
        <p14:creationId xmlns:p14="http://schemas.microsoft.com/office/powerpoint/2010/main" val="194572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78830"/>
          <a:stretch/>
        </p:blipFill>
        <p:spPr>
          <a:xfrm>
            <a:off x="0" y="0"/>
            <a:ext cx="879676" cy="74350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73329" y="1158493"/>
            <a:ext cx="1412694" cy="5298141"/>
            <a:chOff x="10210946" y="1274240"/>
            <a:chExt cx="1412694" cy="5298141"/>
          </a:xfrm>
        </p:grpSpPr>
        <p:pic>
          <p:nvPicPr>
            <p:cNvPr id="10" name="Picture 2" descr="Image result for custom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862" y="1274240"/>
              <a:ext cx="1269949" cy="99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Image result for transaction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5109" y="3030872"/>
              <a:ext cx="1184368" cy="1184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Image result for fraud  icon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02" t="19291" r="31990" b="21924"/>
            <a:stretch/>
          </p:blipFill>
          <p:spPr bwMode="auto">
            <a:xfrm flipH="1">
              <a:off x="10402562" y="5006224"/>
              <a:ext cx="1029462" cy="1042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0441770" y="2243212"/>
              <a:ext cx="960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Customers</a:t>
              </a:r>
              <a:endParaRPr lang="en-SG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407106" y="4125394"/>
              <a:ext cx="1096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Transactions</a:t>
              </a:r>
              <a:endParaRPr lang="en-SG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10946" y="6049161"/>
              <a:ext cx="14126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Fraud Attributes </a:t>
              </a:r>
            </a:p>
            <a:p>
              <a:pPr algn="ctr"/>
              <a:r>
                <a:rPr lang="en-US" sz="1400" dirty="0"/>
                <a:t>&amp; Scenarios</a:t>
              </a:r>
              <a:endParaRPr lang="en-SG" sz="1400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-1" y="2592729"/>
            <a:ext cx="1586023" cy="426527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31667" t="26923" r="30897" b="12450"/>
          <a:stretch/>
        </p:blipFill>
        <p:spPr>
          <a:xfrm>
            <a:off x="851344" y="77980"/>
            <a:ext cx="730572" cy="66552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430598" y="136200"/>
            <a:ext cx="4786798" cy="6617376"/>
            <a:chOff x="3430598" y="136200"/>
            <a:chExt cx="4786798" cy="6617376"/>
          </a:xfrm>
        </p:grpSpPr>
        <p:sp>
          <p:nvSpPr>
            <p:cNvPr id="81" name="Text Box 250"/>
            <p:cNvSpPr txBox="1">
              <a:spLocks noChangeArrowheads="1"/>
            </p:cNvSpPr>
            <p:nvPr/>
          </p:nvSpPr>
          <p:spPr bwMode="auto">
            <a:xfrm>
              <a:off x="3430598" y="5602002"/>
              <a:ext cx="1016125" cy="115157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0" rIns="4572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Txn Mode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Text Box 250"/>
            <p:cNvSpPr txBox="1">
              <a:spLocks noChangeArrowheads="1"/>
            </p:cNvSpPr>
            <p:nvPr/>
          </p:nvSpPr>
          <p:spPr bwMode="auto">
            <a:xfrm>
              <a:off x="3548922" y="5839658"/>
              <a:ext cx="794142" cy="16867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0" rIns="4572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Cheque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Text Box 250"/>
            <p:cNvSpPr txBox="1">
              <a:spLocks noChangeArrowheads="1"/>
            </p:cNvSpPr>
            <p:nvPr/>
          </p:nvSpPr>
          <p:spPr bwMode="auto">
            <a:xfrm>
              <a:off x="3548922" y="6060806"/>
              <a:ext cx="794142" cy="16867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0" rIns="4572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Cash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Text Box 250"/>
            <p:cNvSpPr txBox="1">
              <a:spLocks noChangeArrowheads="1"/>
            </p:cNvSpPr>
            <p:nvPr/>
          </p:nvSpPr>
          <p:spPr bwMode="auto">
            <a:xfrm>
              <a:off x="3548922" y="6287395"/>
              <a:ext cx="794142" cy="16812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0" rIns="4572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700" dirty="0"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Credit/ Debit Card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Text Box 250"/>
            <p:cNvSpPr txBox="1">
              <a:spLocks noChangeArrowheads="1"/>
            </p:cNvSpPr>
            <p:nvPr/>
          </p:nvSpPr>
          <p:spPr bwMode="auto">
            <a:xfrm>
              <a:off x="3548922" y="6501903"/>
              <a:ext cx="794142" cy="16802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0" rIns="4572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Internet Transfers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Text Box 251"/>
            <p:cNvSpPr txBox="1">
              <a:spLocks noChangeArrowheads="1"/>
            </p:cNvSpPr>
            <p:nvPr/>
          </p:nvSpPr>
          <p:spPr bwMode="auto">
            <a:xfrm>
              <a:off x="4626283" y="5021374"/>
              <a:ext cx="590326" cy="338454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Individual Account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Text Box 250"/>
            <p:cNvSpPr txBox="1">
              <a:spLocks noChangeArrowheads="1"/>
            </p:cNvSpPr>
            <p:nvPr/>
          </p:nvSpPr>
          <p:spPr bwMode="auto">
            <a:xfrm>
              <a:off x="4626283" y="1477197"/>
              <a:ext cx="590326" cy="338546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Corporate Account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Text Box 250"/>
            <p:cNvSpPr txBox="1">
              <a:spLocks noChangeArrowheads="1"/>
            </p:cNvSpPr>
            <p:nvPr/>
          </p:nvSpPr>
          <p:spPr bwMode="auto">
            <a:xfrm>
              <a:off x="5570288" y="4209084"/>
              <a:ext cx="674619" cy="34961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Personal Profile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Text Box 250"/>
            <p:cNvSpPr txBox="1">
              <a:spLocks noChangeArrowheads="1"/>
            </p:cNvSpPr>
            <p:nvPr/>
          </p:nvSpPr>
          <p:spPr bwMode="auto">
            <a:xfrm>
              <a:off x="5510804" y="6032678"/>
              <a:ext cx="727095" cy="349060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Transactions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Text Box 250"/>
            <p:cNvSpPr txBox="1">
              <a:spLocks noChangeArrowheads="1"/>
            </p:cNvSpPr>
            <p:nvPr/>
          </p:nvSpPr>
          <p:spPr bwMode="auto">
            <a:xfrm>
              <a:off x="5570288" y="767458"/>
              <a:ext cx="674619" cy="352011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Company Profile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Text Box 250"/>
            <p:cNvSpPr txBox="1">
              <a:spLocks noChangeArrowheads="1"/>
            </p:cNvSpPr>
            <p:nvPr/>
          </p:nvSpPr>
          <p:spPr bwMode="auto">
            <a:xfrm>
              <a:off x="5510804" y="2112052"/>
              <a:ext cx="727095" cy="351918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Transactions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Text Box 250"/>
            <p:cNvSpPr txBox="1">
              <a:spLocks noChangeArrowheads="1"/>
            </p:cNvSpPr>
            <p:nvPr/>
          </p:nvSpPr>
          <p:spPr bwMode="auto">
            <a:xfrm>
              <a:off x="6480909" y="1443813"/>
              <a:ext cx="674711" cy="210819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Risk Factor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Connector: Elbow 284"/>
            <p:cNvSpPr>
              <a:spLocks noChangeShapeType="1"/>
            </p:cNvSpPr>
            <p:nvPr/>
          </p:nvSpPr>
          <p:spPr bwMode="auto">
            <a:xfrm flipV="1">
              <a:off x="5216609" y="4384213"/>
              <a:ext cx="353679" cy="806387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32" name="Connector: Elbow 286"/>
            <p:cNvSpPr>
              <a:spLocks noChangeShapeType="1"/>
            </p:cNvSpPr>
            <p:nvPr/>
          </p:nvSpPr>
          <p:spPr bwMode="auto">
            <a:xfrm>
              <a:off x="5216609" y="5190601"/>
              <a:ext cx="294195" cy="101130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33" name="Connector: Elbow 287"/>
            <p:cNvSpPr>
              <a:spLocks noChangeShapeType="1"/>
            </p:cNvSpPr>
            <p:nvPr/>
          </p:nvSpPr>
          <p:spPr bwMode="auto">
            <a:xfrm flipV="1">
              <a:off x="5216609" y="943786"/>
              <a:ext cx="353679" cy="70273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34" name="Connector: Elbow 288"/>
            <p:cNvSpPr>
              <a:spLocks noChangeShapeType="1"/>
            </p:cNvSpPr>
            <p:nvPr/>
          </p:nvSpPr>
          <p:spPr bwMode="auto">
            <a:xfrm>
              <a:off x="6244907" y="943786"/>
              <a:ext cx="236001" cy="605436"/>
            </a:xfrm>
            <a:prstGeom prst="bentConnector3">
              <a:avLst>
                <a:gd name="adj1" fmla="val 49875"/>
              </a:avLst>
            </a:prstGeom>
            <a:noFill/>
            <a:ln w="9525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35" name="Connector: Elbow 289"/>
            <p:cNvSpPr>
              <a:spLocks noChangeShapeType="1"/>
            </p:cNvSpPr>
            <p:nvPr/>
          </p:nvSpPr>
          <p:spPr bwMode="auto">
            <a:xfrm>
              <a:off x="5216609" y="1646517"/>
              <a:ext cx="294195" cy="63716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38" name="Connector: Elbow 292"/>
            <p:cNvSpPr>
              <a:spLocks noChangeShapeType="1"/>
            </p:cNvSpPr>
            <p:nvPr/>
          </p:nvSpPr>
          <p:spPr bwMode="auto">
            <a:xfrm>
              <a:off x="4320560" y="3280871"/>
              <a:ext cx="305723" cy="1909729"/>
            </a:xfrm>
            <a:prstGeom prst="bentConnector3">
              <a:avLst>
                <a:gd name="adj1" fmla="val 49810"/>
              </a:avLst>
            </a:prstGeom>
            <a:noFill/>
            <a:ln w="9525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39" name="Connector: Elbow 293"/>
            <p:cNvSpPr>
              <a:spLocks noChangeShapeType="1"/>
            </p:cNvSpPr>
            <p:nvPr/>
          </p:nvSpPr>
          <p:spPr bwMode="auto">
            <a:xfrm flipV="1">
              <a:off x="4320560" y="1646517"/>
              <a:ext cx="305723" cy="1634355"/>
            </a:xfrm>
            <a:prstGeom prst="bentConnector3">
              <a:avLst>
                <a:gd name="adj1" fmla="val 49810"/>
              </a:avLst>
            </a:prstGeom>
            <a:noFill/>
            <a:ln w="9525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40" name="Text Box 250"/>
            <p:cNvSpPr txBox="1">
              <a:spLocks noChangeArrowheads="1"/>
            </p:cNvSpPr>
            <p:nvPr/>
          </p:nvSpPr>
          <p:spPr bwMode="auto">
            <a:xfrm>
              <a:off x="6480909" y="136200"/>
              <a:ext cx="674711" cy="35191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Operating Countries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Text Box 250"/>
            <p:cNvSpPr txBox="1">
              <a:spLocks noChangeArrowheads="1"/>
            </p:cNvSpPr>
            <p:nvPr/>
          </p:nvSpPr>
          <p:spPr bwMode="auto">
            <a:xfrm>
              <a:off x="6480909" y="559590"/>
              <a:ext cx="674711" cy="35136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Annual Turnover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Text Box 250"/>
            <p:cNvSpPr txBox="1">
              <a:spLocks noChangeArrowheads="1"/>
            </p:cNvSpPr>
            <p:nvPr/>
          </p:nvSpPr>
          <p:spPr bwMode="auto">
            <a:xfrm>
              <a:off x="6480909" y="991742"/>
              <a:ext cx="674711" cy="35081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Business Entity Type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Connector: Elbow 301"/>
            <p:cNvSpPr>
              <a:spLocks noChangeShapeType="1"/>
            </p:cNvSpPr>
            <p:nvPr/>
          </p:nvSpPr>
          <p:spPr bwMode="auto">
            <a:xfrm flipV="1">
              <a:off x="6244907" y="312436"/>
              <a:ext cx="236001" cy="631350"/>
            </a:xfrm>
            <a:prstGeom prst="bentConnector3">
              <a:avLst>
                <a:gd name="adj1" fmla="val 49875"/>
              </a:avLst>
            </a:prstGeom>
            <a:noFill/>
            <a:ln w="9525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44" name="Connector: Elbow 302"/>
            <p:cNvSpPr>
              <a:spLocks noChangeShapeType="1"/>
            </p:cNvSpPr>
            <p:nvPr/>
          </p:nvSpPr>
          <p:spPr bwMode="auto">
            <a:xfrm flipV="1">
              <a:off x="6244907" y="735273"/>
              <a:ext cx="236001" cy="208514"/>
            </a:xfrm>
            <a:prstGeom prst="bentConnector3">
              <a:avLst>
                <a:gd name="adj1" fmla="val 49875"/>
              </a:avLst>
            </a:prstGeom>
            <a:noFill/>
            <a:ln w="9525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45" name="Connector: Elbow 303"/>
            <p:cNvSpPr>
              <a:spLocks noChangeShapeType="1"/>
            </p:cNvSpPr>
            <p:nvPr/>
          </p:nvSpPr>
          <p:spPr bwMode="auto">
            <a:xfrm>
              <a:off x="6244907" y="943786"/>
              <a:ext cx="236001" cy="223638"/>
            </a:xfrm>
            <a:prstGeom prst="bentConnector3">
              <a:avLst>
                <a:gd name="adj1" fmla="val 49875"/>
              </a:avLst>
            </a:prstGeom>
            <a:noFill/>
            <a:ln w="9525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46" name="Text Box 250"/>
            <p:cNvSpPr txBox="1">
              <a:spLocks noChangeArrowheads="1"/>
            </p:cNvSpPr>
            <p:nvPr/>
          </p:nvSpPr>
          <p:spPr bwMode="auto">
            <a:xfrm>
              <a:off x="6474453" y="2374423"/>
              <a:ext cx="674711" cy="210819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Credit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Text Box 250"/>
            <p:cNvSpPr txBox="1">
              <a:spLocks noChangeArrowheads="1"/>
            </p:cNvSpPr>
            <p:nvPr/>
          </p:nvSpPr>
          <p:spPr bwMode="auto">
            <a:xfrm>
              <a:off x="6474453" y="1842672"/>
              <a:ext cx="674711" cy="210819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Debit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Connector: Elbow 306"/>
            <p:cNvSpPr>
              <a:spLocks noChangeShapeType="1"/>
            </p:cNvSpPr>
            <p:nvPr/>
          </p:nvSpPr>
          <p:spPr bwMode="auto">
            <a:xfrm flipV="1">
              <a:off x="6237898" y="1948082"/>
              <a:ext cx="236555" cy="340206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49" name="Connector: Elbow 307"/>
            <p:cNvSpPr>
              <a:spLocks noChangeShapeType="1"/>
            </p:cNvSpPr>
            <p:nvPr/>
          </p:nvSpPr>
          <p:spPr bwMode="auto">
            <a:xfrm>
              <a:off x="6237898" y="2288288"/>
              <a:ext cx="236555" cy="19154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50" name="Text Box 250"/>
            <p:cNvSpPr txBox="1">
              <a:spLocks noChangeArrowheads="1"/>
            </p:cNvSpPr>
            <p:nvPr/>
          </p:nvSpPr>
          <p:spPr bwMode="auto">
            <a:xfrm>
              <a:off x="6466337" y="6356561"/>
              <a:ext cx="674619" cy="210819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Credit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Text Box 250"/>
            <p:cNvSpPr txBox="1">
              <a:spLocks noChangeArrowheads="1"/>
            </p:cNvSpPr>
            <p:nvPr/>
          </p:nvSpPr>
          <p:spPr bwMode="auto">
            <a:xfrm>
              <a:off x="6466337" y="5821859"/>
              <a:ext cx="674619" cy="210819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Debit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Connector: Elbow 310"/>
            <p:cNvSpPr>
              <a:spLocks noChangeShapeType="1"/>
            </p:cNvSpPr>
            <p:nvPr/>
          </p:nvSpPr>
          <p:spPr bwMode="auto">
            <a:xfrm flipV="1">
              <a:off x="6237898" y="5927268"/>
              <a:ext cx="228439" cy="27989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53" name="Connector: Elbow 311"/>
            <p:cNvSpPr>
              <a:spLocks noChangeShapeType="1"/>
            </p:cNvSpPr>
            <p:nvPr/>
          </p:nvSpPr>
          <p:spPr bwMode="auto">
            <a:xfrm>
              <a:off x="6237898" y="6207162"/>
              <a:ext cx="228439" cy="254809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54" name="Text Box 250"/>
            <p:cNvSpPr txBox="1">
              <a:spLocks noChangeArrowheads="1"/>
            </p:cNvSpPr>
            <p:nvPr/>
          </p:nvSpPr>
          <p:spPr bwMode="auto">
            <a:xfrm>
              <a:off x="6480356" y="5254971"/>
              <a:ext cx="674619" cy="210819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Risk Factor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Text Box 250"/>
            <p:cNvSpPr txBox="1">
              <a:spLocks noChangeArrowheads="1"/>
            </p:cNvSpPr>
            <p:nvPr/>
          </p:nvSpPr>
          <p:spPr bwMode="auto">
            <a:xfrm>
              <a:off x="6488010" y="3379272"/>
              <a:ext cx="674619" cy="351365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Personal Particulars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6" name="Text Box 250"/>
            <p:cNvSpPr txBox="1">
              <a:spLocks noChangeArrowheads="1"/>
            </p:cNvSpPr>
            <p:nvPr/>
          </p:nvSpPr>
          <p:spPr bwMode="auto">
            <a:xfrm>
              <a:off x="6488010" y="4612001"/>
              <a:ext cx="674619" cy="35081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Income Details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Text Box 250"/>
            <p:cNvSpPr txBox="1">
              <a:spLocks noChangeArrowheads="1"/>
            </p:cNvSpPr>
            <p:nvPr/>
          </p:nvSpPr>
          <p:spPr bwMode="auto">
            <a:xfrm>
              <a:off x="7351781" y="2955328"/>
              <a:ext cx="674619" cy="21081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Name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Text Box 250"/>
            <p:cNvSpPr txBox="1">
              <a:spLocks noChangeArrowheads="1"/>
            </p:cNvSpPr>
            <p:nvPr/>
          </p:nvSpPr>
          <p:spPr bwMode="auto">
            <a:xfrm>
              <a:off x="7351781" y="3197780"/>
              <a:ext cx="674619" cy="21017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Age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Text Box 250"/>
            <p:cNvSpPr txBox="1">
              <a:spLocks noChangeArrowheads="1"/>
            </p:cNvSpPr>
            <p:nvPr/>
          </p:nvSpPr>
          <p:spPr bwMode="auto">
            <a:xfrm>
              <a:off x="7351781" y="3454248"/>
              <a:ext cx="674619" cy="21026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Address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Text Box 250"/>
            <p:cNvSpPr txBox="1">
              <a:spLocks noChangeArrowheads="1"/>
            </p:cNvSpPr>
            <p:nvPr/>
          </p:nvSpPr>
          <p:spPr bwMode="auto">
            <a:xfrm>
              <a:off x="7351781" y="3751756"/>
              <a:ext cx="865615" cy="21017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Birth Country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Text Box 250"/>
            <p:cNvSpPr txBox="1">
              <a:spLocks noChangeArrowheads="1"/>
            </p:cNvSpPr>
            <p:nvPr/>
          </p:nvSpPr>
          <p:spPr bwMode="auto">
            <a:xfrm>
              <a:off x="7351781" y="4020490"/>
              <a:ext cx="865615" cy="209712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Citizenship(s)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Text Box 250"/>
            <p:cNvSpPr txBox="1">
              <a:spLocks noChangeArrowheads="1"/>
            </p:cNvSpPr>
            <p:nvPr/>
          </p:nvSpPr>
          <p:spPr bwMode="auto">
            <a:xfrm>
              <a:off x="7351781" y="4384213"/>
              <a:ext cx="865615" cy="35431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Employment Status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Text Box 250"/>
            <p:cNvSpPr txBox="1">
              <a:spLocks noChangeArrowheads="1"/>
            </p:cNvSpPr>
            <p:nvPr/>
          </p:nvSpPr>
          <p:spPr bwMode="auto">
            <a:xfrm>
              <a:off x="7351781" y="4844492"/>
              <a:ext cx="674619" cy="353671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Monthly Income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Connector: Elbow 333"/>
            <p:cNvSpPr>
              <a:spLocks noChangeShapeType="1"/>
            </p:cNvSpPr>
            <p:nvPr/>
          </p:nvSpPr>
          <p:spPr bwMode="auto">
            <a:xfrm flipV="1">
              <a:off x="7162629" y="3060738"/>
              <a:ext cx="189152" cy="494217"/>
            </a:xfrm>
            <a:prstGeom prst="bentConnector3">
              <a:avLst>
                <a:gd name="adj1" fmla="val 49847"/>
              </a:avLst>
            </a:prstGeom>
            <a:noFill/>
            <a:ln w="9525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65" name="Connector: Elbow 334"/>
            <p:cNvSpPr>
              <a:spLocks noChangeShapeType="1"/>
            </p:cNvSpPr>
            <p:nvPr/>
          </p:nvSpPr>
          <p:spPr bwMode="auto">
            <a:xfrm flipV="1">
              <a:off x="7162629" y="3303189"/>
              <a:ext cx="189152" cy="251766"/>
            </a:xfrm>
            <a:prstGeom prst="bentConnector3">
              <a:avLst>
                <a:gd name="adj1" fmla="val 49847"/>
              </a:avLst>
            </a:prstGeom>
            <a:noFill/>
            <a:ln w="9525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66" name="Connector: Elbow 335"/>
            <p:cNvSpPr>
              <a:spLocks noChangeShapeType="1"/>
            </p:cNvSpPr>
            <p:nvPr/>
          </p:nvSpPr>
          <p:spPr bwMode="auto">
            <a:xfrm>
              <a:off x="7162629" y="3554955"/>
              <a:ext cx="189152" cy="302211"/>
            </a:xfrm>
            <a:prstGeom prst="bentConnector3">
              <a:avLst>
                <a:gd name="adj1" fmla="val 49847"/>
              </a:avLst>
            </a:prstGeom>
            <a:noFill/>
            <a:ln w="9525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67" name="Connector: Elbow 336"/>
            <p:cNvSpPr>
              <a:spLocks noChangeShapeType="1"/>
            </p:cNvSpPr>
            <p:nvPr/>
          </p:nvSpPr>
          <p:spPr bwMode="auto">
            <a:xfrm rot="10800000">
              <a:off x="7162629" y="3554955"/>
              <a:ext cx="189152" cy="570392"/>
            </a:xfrm>
            <a:prstGeom prst="bentConnector3">
              <a:avLst>
                <a:gd name="adj1" fmla="val 49847"/>
              </a:avLst>
            </a:prstGeom>
            <a:noFill/>
            <a:ln w="9525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68" name="Connector: Elbow 337"/>
            <p:cNvSpPr>
              <a:spLocks noChangeShapeType="1"/>
            </p:cNvSpPr>
            <p:nvPr/>
          </p:nvSpPr>
          <p:spPr bwMode="auto">
            <a:xfrm flipV="1">
              <a:off x="6244907" y="3554955"/>
              <a:ext cx="243103" cy="829258"/>
            </a:xfrm>
            <a:prstGeom prst="bentConnector3">
              <a:avLst>
                <a:gd name="adj1" fmla="val 49880"/>
              </a:avLst>
            </a:prstGeom>
            <a:noFill/>
            <a:ln w="9525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69" name="Connector: Elbow 338"/>
            <p:cNvSpPr>
              <a:spLocks noChangeShapeType="1"/>
            </p:cNvSpPr>
            <p:nvPr/>
          </p:nvSpPr>
          <p:spPr bwMode="auto">
            <a:xfrm>
              <a:off x="6244907" y="4384213"/>
              <a:ext cx="243103" cy="403470"/>
            </a:xfrm>
            <a:prstGeom prst="bentConnector3">
              <a:avLst>
                <a:gd name="adj1" fmla="val 49880"/>
              </a:avLst>
            </a:prstGeom>
            <a:noFill/>
            <a:ln w="9525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70" name="Connector: Elbow 339"/>
            <p:cNvSpPr>
              <a:spLocks noChangeShapeType="1"/>
            </p:cNvSpPr>
            <p:nvPr/>
          </p:nvSpPr>
          <p:spPr bwMode="auto">
            <a:xfrm flipV="1">
              <a:off x="7162629" y="4561648"/>
              <a:ext cx="189152" cy="226036"/>
            </a:xfrm>
            <a:prstGeom prst="bentConnector3">
              <a:avLst>
                <a:gd name="adj1" fmla="val 49847"/>
              </a:avLst>
            </a:prstGeom>
            <a:noFill/>
            <a:ln w="9525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71" name="Connector: Elbow 340"/>
            <p:cNvSpPr>
              <a:spLocks noChangeShapeType="1"/>
            </p:cNvSpPr>
            <p:nvPr/>
          </p:nvSpPr>
          <p:spPr bwMode="auto">
            <a:xfrm>
              <a:off x="7162629" y="4787684"/>
              <a:ext cx="189152" cy="233690"/>
            </a:xfrm>
            <a:prstGeom prst="bentConnector3">
              <a:avLst>
                <a:gd name="adj1" fmla="val 49847"/>
              </a:avLst>
            </a:prstGeom>
            <a:noFill/>
            <a:ln w="9525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72" name="Connector: Elbow 341"/>
            <p:cNvSpPr>
              <a:spLocks noChangeShapeType="1"/>
            </p:cNvSpPr>
            <p:nvPr/>
          </p:nvSpPr>
          <p:spPr bwMode="auto">
            <a:xfrm>
              <a:off x="6244907" y="4384213"/>
              <a:ext cx="235448" cy="976168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73" name="Text Box 250"/>
            <p:cNvSpPr txBox="1">
              <a:spLocks noChangeArrowheads="1"/>
            </p:cNvSpPr>
            <p:nvPr/>
          </p:nvSpPr>
          <p:spPr bwMode="auto">
            <a:xfrm>
              <a:off x="7351781" y="1713838"/>
              <a:ext cx="674619" cy="339653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Subset of </a:t>
              </a:r>
              <a:r>
                <a:rPr kumimoji="0" lang="en-US" altLang="en-US" sz="9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Txn</a:t>
              </a:r>
              <a:r>
                <a: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 Mode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Text Box 250"/>
            <p:cNvSpPr txBox="1">
              <a:spLocks noChangeArrowheads="1"/>
            </p:cNvSpPr>
            <p:nvPr/>
          </p:nvSpPr>
          <p:spPr bwMode="auto">
            <a:xfrm>
              <a:off x="7351781" y="2377282"/>
              <a:ext cx="674619" cy="339100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Subset of </a:t>
              </a:r>
              <a:r>
                <a:rPr kumimoji="0" lang="en-US" altLang="en-US" sz="9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Txn</a:t>
              </a:r>
              <a:r>
                <a: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 Mode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Connector: Elbow 350"/>
            <p:cNvSpPr>
              <a:spLocks noChangeShapeType="1"/>
            </p:cNvSpPr>
            <p:nvPr/>
          </p:nvSpPr>
          <p:spPr bwMode="auto">
            <a:xfrm flipV="1">
              <a:off x="7149165" y="1883619"/>
              <a:ext cx="202616" cy="64463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76" name="Connector: Elbow 351"/>
            <p:cNvSpPr>
              <a:spLocks noChangeShapeType="1"/>
            </p:cNvSpPr>
            <p:nvPr/>
          </p:nvSpPr>
          <p:spPr bwMode="auto">
            <a:xfrm>
              <a:off x="7149165" y="2479833"/>
              <a:ext cx="202616" cy="6732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77" name="Text Box 250"/>
            <p:cNvSpPr txBox="1">
              <a:spLocks noChangeArrowheads="1"/>
            </p:cNvSpPr>
            <p:nvPr/>
          </p:nvSpPr>
          <p:spPr bwMode="auto">
            <a:xfrm>
              <a:off x="7351781" y="5693578"/>
              <a:ext cx="674619" cy="339100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Subset of Txn Mode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Text Box 250"/>
            <p:cNvSpPr txBox="1">
              <a:spLocks noChangeArrowheads="1"/>
            </p:cNvSpPr>
            <p:nvPr/>
          </p:nvSpPr>
          <p:spPr bwMode="auto">
            <a:xfrm>
              <a:off x="7351781" y="6356561"/>
              <a:ext cx="674619" cy="338454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Subset of Txn Mode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Connector: Elbow 354"/>
            <p:cNvSpPr>
              <a:spLocks noChangeShapeType="1"/>
            </p:cNvSpPr>
            <p:nvPr/>
          </p:nvSpPr>
          <p:spPr bwMode="auto">
            <a:xfrm flipV="1">
              <a:off x="7140957" y="5862898"/>
              <a:ext cx="210824" cy="64371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80" name="Connector: Elbow 355"/>
            <p:cNvSpPr>
              <a:spLocks noChangeShapeType="1"/>
            </p:cNvSpPr>
            <p:nvPr/>
          </p:nvSpPr>
          <p:spPr bwMode="auto">
            <a:xfrm>
              <a:off x="7140957" y="6461970"/>
              <a:ext cx="210824" cy="63817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4579B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88" name="Text Box 251"/>
            <p:cNvSpPr txBox="1">
              <a:spLocks noChangeArrowheads="1"/>
            </p:cNvSpPr>
            <p:nvPr/>
          </p:nvSpPr>
          <p:spPr bwMode="auto">
            <a:xfrm>
              <a:off x="3548921" y="3093477"/>
              <a:ext cx="771639" cy="374236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45720" tIns="45720" rIns="45720" bIns="45720" numCol="1" anchor="ctr" anchorCtr="0" compatLnSpc="1">
              <a:prstTxWarp prst="textNoShape">
                <a:avLst/>
              </a:prstTxWarp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900" dirty="0"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Customer Bank </a:t>
              </a:r>
              <a:r>
                <a: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Account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86" name="Rectangle 85"/>
          <p:cNvSpPr/>
          <p:nvPr/>
        </p:nvSpPr>
        <p:spPr>
          <a:xfrm>
            <a:off x="2788680" y="116591"/>
            <a:ext cx="2832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u="sng" dirty="0" smtClean="0"/>
              <a:t>Customer Composition </a:t>
            </a:r>
            <a:r>
              <a:rPr lang="en-US" b="1" u="sng" dirty="0"/>
              <a:t>Tree</a:t>
            </a:r>
            <a:endParaRPr lang="en-SG" b="1" u="sng" dirty="0"/>
          </a:p>
        </p:txBody>
      </p:sp>
    </p:spTree>
    <p:extLst>
      <p:ext uri="{BB962C8B-B14F-4D97-AF65-F5344CB8AC3E}">
        <p14:creationId xmlns:p14="http://schemas.microsoft.com/office/powerpoint/2010/main" val="319027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78830"/>
          <a:stretch/>
        </p:blipFill>
        <p:spPr>
          <a:xfrm>
            <a:off x="0" y="0"/>
            <a:ext cx="879676" cy="74350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73329" y="1158493"/>
            <a:ext cx="1412694" cy="5298141"/>
            <a:chOff x="10210946" y="1274240"/>
            <a:chExt cx="1412694" cy="5298141"/>
          </a:xfrm>
        </p:grpSpPr>
        <p:pic>
          <p:nvPicPr>
            <p:cNvPr id="10" name="Picture 2" descr="Image result for custom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862" y="1274240"/>
              <a:ext cx="1269949" cy="99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Image result for transaction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5109" y="3030872"/>
              <a:ext cx="1184368" cy="1184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Image result for fraud  icon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02" t="19291" r="31990" b="21924"/>
            <a:stretch/>
          </p:blipFill>
          <p:spPr bwMode="auto">
            <a:xfrm flipH="1">
              <a:off x="10402562" y="5006224"/>
              <a:ext cx="1029462" cy="1042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0441770" y="2243212"/>
              <a:ext cx="960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Customers</a:t>
              </a:r>
              <a:endParaRPr lang="en-SG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407106" y="4125394"/>
              <a:ext cx="1096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Transactions</a:t>
              </a:r>
              <a:endParaRPr lang="en-SG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10946" y="6049161"/>
              <a:ext cx="14126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Fraud Attributes </a:t>
              </a:r>
            </a:p>
            <a:p>
              <a:pPr algn="ctr"/>
              <a:r>
                <a:rPr lang="en-US" sz="1400" dirty="0"/>
                <a:t>&amp; Scenarios</a:t>
              </a:r>
              <a:endParaRPr lang="en-SG" sz="14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-1" y="4664597"/>
            <a:ext cx="1586023" cy="21934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/>
          <p:cNvSpPr/>
          <p:nvPr/>
        </p:nvSpPr>
        <p:spPr>
          <a:xfrm>
            <a:off x="-2" y="915616"/>
            <a:ext cx="1586023" cy="15981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31667" t="26923" r="30897" b="12450"/>
          <a:stretch/>
        </p:blipFill>
        <p:spPr>
          <a:xfrm>
            <a:off x="851344" y="77980"/>
            <a:ext cx="730572" cy="66552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625130" y="1764798"/>
            <a:ext cx="8014328" cy="3996501"/>
            <a:chOff x="3103056" y="1487182"/>
            <a:chExt cx="6429209" cy="2472374"/>
          </a:xfrm>
        </p:grpSpPr>
        <p:sp>
          <p:nvSpPr>
            <p:cNvPr id="19" name="Rectangle 18"/>
            <p:cNvSpPr/>
            <p:nvPr/>
          </p:nvSpPr>
          <p:spPr>
            <a:xfrm>
              <a:off x="3873327" y="2229814"/>
              <a:ext cx="1362974" cy="2889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Debit Transaction</a:t>
              </a:r>
              <a:endParaRPr lang="en-SG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72580" y="2229813"/>
              <a:ext cx="1362974" cy="2889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Credit Transaction</a:t>
              </a:r>
              <a:endParaRPr lang="en-SG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65593" y="1487182"/>
              <a:ext cx="2842777" cy="2962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u="sng" dirty="0"/>
                <a:t>Bank Transaction Composition Tree</a:t>
              </a:r>
              <a:endParaRPr lang="en-SG" b="1" u="sng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103056" y="2798294"/>
              <a:ext cx="843088" cy="365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Withdraw</a:t>
              </a:r>
              <a:endParaRPr lang="en-SG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133280" y="2798294"/>
              <a:ext cx="843088" cy="365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Payment method</a:t>
              </a:r>
              <a:endParaRPr lang="en-SG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206176" y="2798294"/>
              <a:ext cx="843088" cy="365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Transfer</a:t>
              </a:r>
              <a:endParaRPr lang="en-SG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103056" y="3332497"/>
              <a:ext cx="843088" cy="6270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ATM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Bank Counter</a:t>
              </a:r>
              <a:endParaRPr lang="en-SG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133269" y="3332497"/>
              <a:ext cx="843088" cy="6270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1"/>
                  </a:solidFill>
                </a:rPr>
                <a:t>Cheque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Debit Card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Credit Card</a:t>
              </a:r>
              <a:endParaRPr lang="en-SG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203991" y="3332497"/>
              <a:ext cx="843088" cy="6270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Internet Banking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Wire Transfer</a:t>
              </a:r>
              <a:endParaRPr lang="en-SG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586057" y="2780121"/>
              <a:ext cx="843088" cy="365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Deposit</a:t>
              </a:r>
              <a:endParaRPr lang="en-SG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637617" y="2780121"/>
              <a:ext cx="843088" cy="365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Payment method</a:t>
              </a:r>
              <a:endParaRPr lang="en-SG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689177" y="2780121"/>
              <a:ext cx="843088" cy="365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Transfer</a:t>
              </a:r>
              <a:endParaRPr lang="en-SG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586057" y="3332497"/>
              <a:ext cx="843088" cy="6270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Cash Deposit at ATM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Bank Counter</a:t>
              </a:r>
              <a:endParaRPr lang="en-SG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616281" y="3332497"/>
              <a:ext cx="843088" cy="6270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1"/>
                  </a:solidFill>
                </a:rPr>
                <a:t>Cheque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3</a:t>
              </a:r>
              <a:r>
                <a:rPr lang="en-US" sz="1200" baseline="30000" dirty="0">
                  <a:solidFill>
                    <a:schemeClr val="tx1"/>
                  </a:solidFill>
                </a:rPr>
                <a:t>rd</a:t>
              </a:r>
              <a:r>
                <a:rPr lang="en-US" sz="1200" dirty="0">
                  <a:solidFill>
                    <a:schemeClr val="tx1"/>
                  </a:solidFill>
                </a:rPr>
                <a:t> party Payment</a:t>
              </a:r>
              <a:endParaRPr lang="en-SG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686992" y="3332497"/>
              <a:ext cx="843088" cy="6270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Internet Banking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Wire Transfer</a:t>
              </a:r>
              <a:endParaRPr lang="en-SG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Elbow Connector 33"/>
            <p:cNvCxnSpPr>
              <a:stCxn id="19" idx="2"/>
              <a:endCxn id="22" idx="0"/>
            </p:cNvCxnSpPr>
            <p:nvPr/>
          </p:nvCxnSpPr>
          <p:spPr>
            <a:xfrm rot="5400000">
              <a:off x="3899956" y="2143435"/>
              <a:ext cx="279504" cy="1030214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19" idx="2"/>
              <a:endCxn id="23" idx="0"/>
            </p:cNvCxnSpPr>
            <p:nvPr/>
          </p:nvCxnSpPr>
          <p:spPr>
            <a:xfrm rot="16200000" flipH="1">
              <a:off x="4415067" y="2658537"/>
              <a:ext cx="279504" cy="10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>
              <a:stCxn id="19" idx="2"/>
              <a:endCxn id="24" idx="0"/>
            </p:cNvCxnSpPr>
            <p:nvPr/>
          </p:nvCxnSpPr>
          <p:spPr>
            <a:xfrm rot="16200000" flipH="1">
              <a:off x="4951515" y="2122089"/>
              <a:ext cx="279504" cy="1072906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/>
            <p:cNvCxnSpPr>
              <a:stCxn id="20" idx="2"/>
              <a:endCxn id="28" idx="0"/>
            </p:cNvCxnSpPr>
            <p:nvPr/>
          </p:nvCxnSpPr>
          <p:spPr>
            <a:xfrm rot="5400000">
              <a:off x="7400169" y="2126222"/>
              <a:ext cx="261332" cy="1046465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>
              <a:stCxn id="20" idx="2"/>
              <a:endCxn id="29" idx="0"/>
            </p:cNvCxnSpPr>
            <p:nvPr/>
          </p:nvCxnSpPr>
          <p:spPr>
            <a:xfrm rot="16200000" flipH="1">
              <a:off x="7925949" y="2646908"/>
              <a:ext cx="261332" cy="509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>
              <a:stCxn id="20" idx="2"/>
              <a:endCxn id="30" idx="0"/>
            </p:cNvCxnSpPr>
            <p:nvPr/>
          </p:nvCxnSpPr>
          <p:spPr>
            <a:xfrm rot="16200000" flipH="1">
              <a:off x="8451729" y="2121128"/>
              <a:ext cx="261332" cy="105665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/>
          <p:cNvSpPr/>
          <p:nvPr/>
        </p:nvSpPr>
        <p:spPr>
          <a:xfrm>
            <a:off x="5875996" y="2201617"/>
            <a:ext cx="1699015" cy="4159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Bank Transaction</a:t>
            </a:r>
            <a:endParaRPr lang="en-SG" sz="1200" b="1" dirty="0">
              <a:solidFill>
                <a:schemeClr val="tx1"/>
              </a:solidFill>
            </a:endParaRPr>
          </a:p>
        </p:txBody>
      </p:sp>
      <p:cxnSp>
        <p:nvCxnSpPr>
          <p:cNvPr id="42" name="Elbow Connector 41"/>
          <p:cNvCxnSpPr>
            <a:stCxn id="41" idx="2"/>
          </p:cNvCxnSpPr>
          <p:nvPr/>
        </p:nvCxnSpPr>
        <p:spPr>
          <a:xfrm rot="5400000">
            <a:off x="5460607" y="1674461"/>
            <a:ext cx="321782" cy="2208013"/>
          </a:xfrm>
          <a:prstGeom prst="bentConnector3">
            <a:avLst>
              <a:gd name="adj1" fmla="val 499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 rot="16200000" flipH="1">
            <a:off x="7618569" y="1698690"/>
            <a:ext cx="347605" cy="2133733"/>
          </a:xfrm>
          <a:prstGeom prst="bentConnector3">
            <a:avLst>
              <a:gd name="adj1" fmla="val 565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23" idx="2"/>
            <a:endCxn id="26" idx="0"/>
          </p:cNvCxnSpPr>
          <p:nvPr/>
        </p:nvCxnSpPr>
        <p:spPr>
          <a:xfrm rot="5400000">
            <a:off x="4298499" y="4611348"/>
            <a:ext cx="272653" cy="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rot="5400000">
            <a:off x="5633184" y="4627421"/>
            <a:ext cx="272653" cy="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/>
          <p:nvPr/>
        </p:nvCxnSpPr>
        <p:spPr>
          <a:xfrm rot="5400000">
            <a:off x="7363619" y="4559997"/>
            <a:ext cx="272653" cy="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/>
          <p:nvPr/>
        </p:nvCxnSpPr>
        <p:spPr>
          <a:xfrm rot="5400000">
            <a:off x="8704830" y="4611348"/>
            <a:ext cx="272653" cy="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rot="5400000">
            <a:off x="9974925" y="4611348"/>
            <a:ext cx="272653" cy="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 rot="5400000">
            <a:off x="3014272" y="4627420"/>
            <a:ext cx="272653" cy="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25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78830"/>
          <a:stretch/>
        </p:blipFill>
        <p:spPr>
          <a:xfrm>
            <a:off x="0" y="0"/>
            <a:ext cx="879676" cy="74350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73329" y="1158493"/>
            <a:ext cx="1412694" cy="5298141"/>
            <a:chOff x="10210946" y="1274240"/>
            <a:chExt cx="1412694" cy="5298141"/>
          </a:xfrm>
        </p:grpSpPr>
        <p:pic>
          <p:nvPicPr>
            <p:cNvPr id="10" name="Picture 2" descr="Image result for custom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862" y="1274240"/>
              <a:ext cx="1269949" cy="99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Image result for transaction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5109" y="3030872"/>
              <a:ext cx="1184368" cy="1184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Image result for fraud  icon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02" t="19291" r="31990" b="21924"/>
            <a:stretch/>
          </p:blipFill>
          <p:spPr bwMode="auto">
            <a:xfrm flipH="1">
              <a:off x="10402562" y="5006224"/>
              <a:ext cx="1029462" cy="1042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0441770" y="2243212"/>
              <a:ext cx="960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Customers</a:t>
              </a:r>
              <a:endParaRPr lang="en-SG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407106" y="4125394"/>
              <a:ext cx="1096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Transactions</a:t>
              </a:r>
              <a:endParaRPr lang="en-SG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10946" y="6049161"/>
              <a:ext cx="14126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Fraud Attributes </a:t>
              </a:r>
            </a:p>
            <a:p>
              <a:pPr algn="ctr"/>
              <a:r>
                <a:rPr lang="en-US" sz="1400" dirty="0"/>
                <a:t>&amp; Scenarios</a:t>
              </a:r>
              <a:endParaRPr lang="en-SG" sz="14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-1" y="4664597"/>
            <a:ext cx="1586023" cy="21934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/>
          <p:cNvSpPr/>
          <p:nvPr/>
        </p:nvSpPr>
        <p:spPr>
          <a:xfrm>
            <a:off x="-2" y="915616"/>
            <a:ext cx="1586023" cy="15981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31667" t="26923" r="30897" b="12450"/>
          <a:stretch/>
        </p:blipFill>
        <p:spPr>
          <a:xfrm>
            <a:off x="851344" y="77980"/>
            <a:ext cx="730572" cy="665520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2625130" y="1764798"/>
            <a:ext cx="8014328" cy="3996501"/>
            <a:chOff x="3103056" y="1487182"/>
            <a:chExt cx="6429209" cy="2472374"/>
          </a:xfrm>
        </p:grpSpPr>
        <p:sp>
          <p:nvSpPr>
            <p:cNvPr id="83" name="Rectangle 82"/>
            <p:cNvSpPr/>
            <p:nvPr/>
          </p:nvSpPr>
          <p:spPr>
            <a:xfrm>
              <a:off x="3873327" y="2229814"/>
              <a:ext cx="1362974" cy="2889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Debit Transaction</a:t>
              </a:r>
              <a:endParaRPr lang="en-SG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372580" y="2229813"/>
              <a:ext cx="1362974" cy="28897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Credit Transaction</a:t>
              </a:r>
              <a:endParaRPr lang="en-SG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865593" y="1487182"/>
              <a:ext cx="2842777" cy="2962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u="sng" dirty="0"/>
                <a:t>Bank Transaction Composition Tree</a:t>
              </a:r>
              <a:endParaRPr lang="en-SG" b="1" u="sng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103056" y="2798294"/>
              <a:ext cx="843088" cy="365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Withdraw</a:t>
              </a:r>
              <a:endParaRPr lang="en-SG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133280" y="2798294"/>
              <a:ext cx="843088" cy="365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Payment method</a:t>
              </a:r>
              <a:endParaRPr lang="en-SG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206176" y="2798294"/>
              <a:ext cx="843088" cy="365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Transfer</a:t>
              </a:r>
              <a:endParaRPr lang="en-SG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103056" y="3332497"/>
              <a:ext cx="843088" cy="6270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ATM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Bank Counter</a:t>
              </a:r>
              <a:endParaRPr lang="en-SG" sz="1200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133269" y="3332497"/>
              <a:ext cx="843088" cy="6270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1"/>
                  </a:solidFill>
                </a:rPr>
                <a:t>Cheque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Debit Card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Credit Card</a:t>
              </a:r>
              <a:endParaRPr lang="en-SG" sz="12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203991" y="3332497"/>
              <a:ext cx="843088" cy="6270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strike="sngStrike" dirty="0">
                  <a:solidFill>
                    <a:schemeClr val="tx1"/>
                  </a:solidFill>
                </a:rPr>
                <a:t>Internet Banking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strike="sngStrike" dirty="0">
                  <a:solidFill>
                    <a:schemeClr val="tx1"/>
                  </a:solidFill>
                </a:rPr>
                <a:t>Wire Transfer</a:t>
              </a:r>
              <a:endParaRPr lang="en-SG" sz="1200" strike="sngStrike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586057" y="2780121"/>
              <a:ext cx="843088" cy="365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Deposit</a:t>
              </a:r>
              <a:endParaRPr lang="en-SG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7637617" y="2780121"/>
              <a:ext cx="843088" cy="365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Payment method</a:t>
              </a:r>
              <a:endParaRPr lang="en-SG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689177" y="2780121"/>
              <a:ext cx="843088" cy="3655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Transfer</a:t>
              </a:r>
              <a:endParaRPr lang="en-SG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586057" y="3332497"/>
              <a:ext cx="843088" cy="6270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Cash Deposit at ATM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Bank Counter</a:t>
              </a:r>
              <a:endParaRPr lang="en-SG" sz="1200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7616281" y="3332497"/>
              <a:ext cx="843088" cy="6270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tx1"/>
                  </a:solidFill>
                </a:rPr>
                <a:t>Cheque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1"/>
                  </a:solidFill>
                </a:rPr>
                <a:t>3</a:t>
              </a:r>
              <a:r>
                <a:rPr lang="en-US" sz="1200" baseline="30000" dirty="0">
                  <a:solidFill>
                    <a:schemeClr val="tx1"/>
                  </a:solidFill>
                </a:rPr>
                <a:t>rd</a:t>
              </a:r>
              <a:r>
                <a:rPr lang="en-US" sz="1200" dirty="0">
                  <a:solidFill>
                    <a:schemeClr val="tx1"/>
                  </a:solidFill>
                </a:rPr>
                <a:t> party Payment</a:t>
              </a:r>
              <a:endParaRPr lang="en-SG" sz="1200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8686992" y="3332497"/>
              <a:ext cx="843088" cy="6270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strike="sngStrike" dirty="0">
                  <a:solidFill>
                    <a:schemeClr val="tx1"/>
                  </a:solidFill>
                </a:rPr>
                <a:t>Internet Banking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strike="sngStrike" dirty="0">
                  <a:solidFill>
                    <a:schemeClr val="tx1"/>
                  </a:solidFill>
                </a:rPr>
                <a:t>Wire Transfer</a:t>
              </a:r>
              <a:endParaRPr lang="en-SG" sz="1200" strike="sngStrike" dirty="0">
                <a:solidFill>
                  <a:schemeClr val="tx1"/>
                </a:solidFill>
              </a:endParaRPr>
            </a:p>
          </p:txBody>
        </p:sp>
        <p:cxnSp>
          <p:nvCxnSpPr>
            <p:cNvPr id="98" name="Elbow Connector 97"/>
            <p:cNvCxnSpPr>
              <a:stCxn id="83" idx="2"/>
              <a:endCxn id="86" idx="0"/>
            </p:cNvCxnSpPr>
            <p:nvPr/>
          </p:nvCxnSpPr>
          <p:spPr>
            <a:xfrm rot="5400000">
              <a:off x="3899956" y="2143435"/>
              <a:ext cx="279504" cy="1030214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Elbow Connector 98"/>
            <p:cNvCxnSpPr>
              <a:stCxn id="83" idx="2"/>
              <a:endCxn id="87" idx="0"/>
            </p:cNvCxnSpPr>
            <p:nvPr/>
          </p:nvCxnSpPr>
          <p:spPr>
            <a:xfrm rot="16200000" flipH="1">
              <a:off x="4415067" y="2658537"/>
              <a:ext cx="279504" cy="10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Elbow Connector 99"/>
            <p:cNvCxnSpPr>
              <a:stCxn id="83" idx="2"/>
              <a:endCxn id="88" idx="0"/>
            </p:cNvCxnSpPr>
            <p:nvPr/>
          </p:nvCxnSpPr>
          <p:spPr>
            <a:xfrm rot="16200000" flipH="1">
              <a:off x="4951515" y="2122089"/>
              <a:ext cx="279504" cy="1072906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/>
            <p:cNvCxnSpPr>
              <a:stCxn id="84" idx="2"/>
              <a:endCxn id="92" idx="0"/>
            </p:cNvCxnSpPr>
            <p:nvPr/>
          </p:nvCxnSpPr>
          <p:spPr>
            <a:xfrm rot="5400000">
              <a:off x="7400169" y="2126222"/>
              <a:ext cx="261332" cy="1046465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/>
            <p:cNvCxnSpPr>
              <a:stCxn id="84" idx="2"/>
              <a:endCxn id="93" idx="0"/>
            </p:cNvCxnSpPr>
            <p:nvPr/>
          </p:nvCxnSpPr>
          <p:spPr>
            <a:xfrm rot="16200000" flipH="1">
              <a:off x="7925949" y="2646908"/>
              <a:ext cx="261332" cy="509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Elbow Connector 102"/>
            <p:cNvCxnSpPr>
              <a:stCxn id="84" idx="2"/>
              <a:endCxn id="94" idx="0"/>
            </p:cNvCxnSpPr>
            <p:nvPr/>
          </p:nvCxnSpPr>
          <p:spPr>
            <a:xfrm rot="16200000" flipH="1">
              <a:off x="8451729" y="2121128"/>
              <a:ext cx="261332" cy="105665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Rectangle 103"/>
          <p:cNvSpPr/>
          <p:nvPr/>
        </p:nvSpPr>
        <p:spPr>
          <a:xfrm>
            <a:off x="5875996" y="2201617"/>
            <a:ext cx="1699015" cy="4159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Bank Transaction</a:t>
            </a:r>
            <a:endParaRPr lang="en-SG" sz="1200" b="1" dirty="0">
              <a:solidFill>
                <a:schemeClr val="tx1"/>
              </a:solidFill>
            </a:endParaRPr>
          </a:p>
        </p:txBody>
      </p:sp>
      <p:cxnSp>
        <p:nvCxnSpPr>
          <p:cNvPr id="105" name="Elbow Connector 104"/>
          <p:cNvCxnSpPr>
            <a:stCxn id="104" idx="2"/>
          </p:cNvCxnSpPr>
          <p:nvPr/>
        </p:nvCxnSpPr>
        <p:spPr>
          <a:xfrm rot="5400000">
            <a:off x="5460607" y="1674461"/>
            <a:ext cx="321782" cy="2208013"/>
          </a:xfrm>
          <a:prstGeom prst="bentConnector3">
            <a:avLst>
              <a:gd name="adj1" fmla="val 4999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/>
          <p:nvPr/>
        </p:nvCxnSpPr>
        <p:spPr>
          <a:xfrm rot="16200000" flipH="1">
            <a:off x="7618569" y="1698690"/>
            <a:ext cx="347605" cy="2133733"/>
          </a:xfrm>
          <a:prstGeom prst="bentConnector3">
            <a:avLst>
              <a:gd name="adj1" fmla="val 565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>
            <a:stCxn id="87" idx="2"/>
            <a:endCxn id="90" idx="0"/>
          </p:cNvCxnSpPr>
          <p:nvPr/>
        </p:nvCxnSpPr>
        <p:spPr>
          <a:xfrm rot="5400000">
            <a:off x="4298499" y="4611348"/>
            <a:ext cx="272653" cy="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/>
          <p:nvPr/>
        </p:nvCxnSpPr>
        <p:spPr>
          <a:xfrm rot="5400000">
            <a:off x="5633184" y="4627421"/>
            <a:ext cx="272653" cy="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/>
          <p:cNvCxnSpPr/>
          <p:nvPr/>
        </p:nvCxnSpPr>
        <p:spPr>
          <a:xfrm rot="5400000">
            <a:off x="7363619" y="4559997"/>
            <a:ext cx="272653" cy="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/>
          <p:cNvCxnSpPr/>
          <p:nvPr/>
        </p:nvCxnSpPr>
        <p:spPr>
          <a:xfrm rot="5400000">
            <a:off x="8704830" y="4611348"/>
            <a:ext cx="272653" cy="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/>
          <p:cNvCxnSpPr/>
          <p:nvPr/>
        </p:nvCxnSpPr>
        <p:spPr>
          <a:xfrm rot="5400000">
            <a:off x="9974925" y="4611348"/>
            <a:ext cx="272653" cy="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/>
          <p:nvPr/>
        </p:nvCxnSpPr>
        <p:spPr>
          <a:xfrm rot="5400000">
            <a:off x="3014272" y="4627420"/>
            <a:ext cx="272653" cy="1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91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b="1" dirty="0"/>
              <a:t>Bad People do Bad Things</a:t>
            </a:r>
          </a:p>
        </p:txBody>
      </p:sp>
    </p:spTree>
    <p:extLst>
      <p:ext uri="{BB962C8B-B14F-4D97-AF65-F5344CB8AC3E}">
        <p14:creationId xmlns:p14="http://schemas.microsoft.com/office/powerpoint/2010/main" val="53615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78830"/>
          <a:stretch/>
        </p:blipFill>
        <p:spPr>
          <a:xfrm>
            <a:off x="0" y="0"/>
            <a:ext cx="879676" cy="74350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73329" y="1158493"/>
            <a:ext cx="1412694" cy="5298141"/>
            <a:chOff x="10210946" y="1274240"/>
            <a:chExt cx="1412694" cy="5298141"/>
          </a:xfrm>
        </p:grpSpPr>
        <p:pic>
          <p:nvPicPr>
            <p:cNvPr id="10" name="Picture 2" descr="Image result for custom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862" y="1274240"/>
              <a:ext cx="1269949" cy="99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Image result for transaction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5109" y="3030872"/>
              <a:ext cx="1184368" cy="1184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Image result for fraud  icon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02" t="19291" r="31990" b="21924"/>
            <a:stretch/>
          </p:blipFill>
          <p:spPr bwMode="auto">
            <a:xfrm flipH="1">
              <a:off x="10402562" y="5006224"/>
              <a:ext cx="1029462" cy="1042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0441770" y="2243212"/>
              <a:ext cx="960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Customers</a:t>
              </a:r>
              <a:endParaRPr lang="en-SG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407106" y="4125394"/>
              <a:ext cx="1096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Transactions</a:t>
              </a:r>
              <a:endParaRPr lang="en-SG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10946" y="6049161"/>
              <a:ext cx="14126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Fraud Attributes </a:t>
              </a:r>
            </a:p>
            <a:p>
              <a:pPr algn="ctr"/>
              <a:r>
                <a:rPr lang="en-US" sz="1400" dirty="0"/>
                <a:t>&amp; Scenarios</a:t>
              </a:r>
              <a:endParaRPr lang="en-SG" sz="14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-2" y="915616"/>
            <a:ext cx="1586023" cy="36080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31667" t="26923" r="30897" b="12450"/>
          <a:stretch/>
        </p:blipFill>
        <p:spPr>
          <a:xfrm>
            <a:off x="851344" y="77980"/>
            <a:ext cx="730572" cy="6655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43200" y="-1104594"/>
            <a:ext cx="4419600" cy="8540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900" b="1" dirty="0">
                <a:latin typeface="Helvetica-Bold"/>
              </a:rPr>
              <a:t>Money Laundering Using Cash Transactions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a. Unusually large cash deposits made by an individual or company whose ostensible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business activities would normally be generated by cheques and other instruments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b. Substantial increases in cash deposits of any individual or business without apparent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cause, especially if such deposits are subsequently transferred within a short period out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of the account and/or to a destination not normally associated with the customer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c. Customers who deposit cash by means of numerous credit slips so that the total of each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deposit is unremarkable, but the total of all the credits is significant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d. Company accounts whose transactions, both deposits and withdrawals, are denominated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by cash rather than in the forms of debit and credit normally associated with commercial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operations (e.g. cheques, Letters of Credit and Bills of Exchange)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e. Customers who constantly pay-in or deposit cash to cover requests for bankers drafts,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money transfers or other negotiable and readily marketable money instruments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f. Customers who seek to exchange large quantities of low denomination notes for those of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higher denomination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g. Frequent exchange of cash into other currencies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h. Branches that have a great deal of cash transactions than usual (Head Office statistics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detect aberrations in cash transactions)</a:t>
            </a:r>
          </a:p>
          <a:p>
            <a:r>
              <a:rPr lang="en-SG" sz="900" dirty="0" err="1">
                <a:latin typeface="Helvetica" panose="020B0604020202020204" pitchFamily="34" charset="0"/>
              </a:rPr>
              <a:t>i</a:t>
            </a:r>
            <a:r>
              <a:rPr lang="en-SG" sz="900" dirty="0">
                <a:latin typeface="Helvetica" panose="020B0604020202020204" pitchFamily="34" charset="0"/>
              </a:rPr>
              <a:t>. Customers whose deposits contain counterfeit notes or forged instruments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j. Customers transferring large sums of money to or from overseas locations with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instructions for payment in cash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k. Large cash deposits using night safe facilities, thereby avoiding direct contact with bank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staff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2. </a:t>
            </a:r>
            <a:r>
              <a:rPr lang="en-SG" sz="900" b="1" dirty="0">
                <a:latin typeface="Helvetica-Bold"/>
              </a:rPr>
              <a:t>Money Laundering Using Bank Accounts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a. Customers who wish to maintain a number of trustee or clients’ accounts, which do not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appear consistent with the type of business, including transactions which involve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nominee names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b. Customers who have numerous accounts and pay in amounts of cash to each of them in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circumstances in which the total of credits would be a large amount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c. An account that shows virtually no normal personal banking or business related activities,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but is used to receive or disburse large sums which have no obvious purpose or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relationship to the account holder and/or his business (e.g. a substantial increase in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turnover on an account)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d. Reluctance to provide normal information when opening an account, providing minimal or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fictitious information or, when applying to open an account, providing information that is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difficult or expensive for the banking institution to verify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e. Matching of payments out with credits paid in by cash on the same or previous day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f. Paying in large third party cheques endorsed in favour of the customer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g. Large cash withdrawals from a previously dormant/inactive account, or from an account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which has just received an unexpected large credit from abroad</a:t>
            </a:r>
          </a:p>
          <a:p>
            <a:r>
              <a:rPr lang="en-SG" sz="900" dirty="0">
                <a:latin typeface="Helvetica" panose="020B0604020202020204" pitchFamily="34" charset="0"/>
              </a:rPr>
              <a:t>h. Customers who together, and simultaneously, use separate tellers to conduct large </a:t>
            </a:r>
            <a:r>
              <a:rPr lang="en-SG" sz="900" dirty="0" smtClean="0">
                <a:latin typeface="Helvetica" panose="020B0604020202020204" pitchFamily="34" charset="0"/>
              </a:rPr>
              <a:t>cash</a:t>
            </a:r>
            <a:endParaRPr lang="en-SG" sz="900" dirty="0">
              <a:latin typeface="Helvetica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296508" y="77980"/>
            <a:ext cx="4711462" cy="6667877"/>
            <a:chOff x="7296508" y="77980"/>
            <a:chExt cx="4711462" cy="6667877"/>
          </a:xfrm>
        </p:grpSpPr>
        <p:sp>
          <p:nvSpPr>
            <p:cNvPr id="4" name="Rectangle 3"/>
            <p:cNvSpPr/>
            <p:nvPr/>
          </p:nvSpPr>
          <p:spPr>
            <a:xfrm>
              <a:off x="7500666" y="777195"/>
              <a:ext cx="4507304" cy="52896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b="1" dirty="0">
                  <a:ea typeface="Times New Roman" panose="02020603050405020304" pitchFamily="18" charset="0"/>
                  <a:cs typeface="Times New Roman" panose="02020603050405020304" pitchFamily="18" charset="0"/>
                </a:rPr>
                <a:t>6 Fraud Scenarios. Customer Focused. Cash Transactions Only</a:t>
              </a:r>
            </a:p>
            <a:p>
              <a:pPr marL="342900" lvl="0" indent="-342900">
                <a:buFont typeface="+mj-lt"/>
                <a:buAutoNum type="arabicPeriod"/>
              </a:pPr>
              <a:r>
                <a:rPr lang="en-US" sz="1600" dirty="0" smtClean="0"/>
                <a:t>Large </a:t>
              </a:r>
              <a:r>
                <a:rPr lang="en-US" sz="1600" dirty="0"/>
                <a:t>amount cash transaction, when user’s default mode is </a:t>
              </a:r>
              <a:r>
                <a:rPr lang="en-US" sz="1600" dirty="0" smtClean="0"/>
                <a:t>ATM transaction</a:t>
              </a:r>
              <a:endParaRPr lang="en-US" sz="1600" dirty="0"/>
            </a:p>
            <a:p>
              <a:pPr marL="342900" lvl="0" indent="-342900">
                <a:buFont typeface="+mj-lt"/>
                <a:buAutoNum type="arabicPeriod"/>
              </a:pPr>
              <a:endParaRPr lang="en-SG" sz="1600" dirty="0"/>
            </a:p>
            <a:p>
              <a:pPr marL="342900" lvl="0" indent="-342900">
                <a:buFont typeface="+mj-lt"/>
                <a:buAutoNum type="arabicPeriod"/>
              </a:pPr>
              <a:r>
                <a:rPr lang="en-US" sz="1600" dirty="0"/>
                <a:t>Multiple deposits made to an account using a number of different ways (e.g. cash deposit, money transfer). These add up to a large amount over a short period of time</a:t>
              </a:r>
            </a:p>
            <a:p>
              <a:pPr marL="342900" lvl="0" indent="-342900">
                <a:buFont typeface="+mj-lt"/>
                <a:buAutoNum type="arabicPeriod"/>
              </a:pPr>
              <a:endParaRPr lang="en-SG" sz="1600" dirty="0"/>
            </a:p>
            <a:p>
              <a:pPr marL="342900" lvl="0" indent="-342900">
                <a:buFont typeface="+mj-lt"/>
                <a:buAutoNum type="arabicPeriod"/>
              </a:pPr>
              <a:r>
                <a:rPr lang="en-US" sz="1600" dirty="0"/>
                <a:t>Multiple credits to the account on the same day</a:t>
              </a:r>
            </a:p>
            <a:p>
              <a:pPr marL="342900" lvl="0" indent="-342900">
                <a:buFont typeface="+mj-lt"/>
                <a:buAutoNum type="arabicPeriod"/>
              </a:pPr>
              <a:endParaRPr lang="en-SG" sz="1600" dirty="0"/>
            </a:p>
            <a:p>
              <a:pPr marL="342900" lvl="0" indent="-342900">
                <a:buFont typeface="+mj-lt"/>
                <a:buAutoNum type="arabicPeriod"/>
              </a:pPr>
              <a:r>
                <a:rPr lang="en-US" sz="1600" dirty="0"/>
                <a:t>Small denominations debited to an account. Resulting in a large total amount</a:t>
              </a:r>
            </a:p>
            <a:p>
              <a:pPr marL="342900" lvl="0" indent="-342900">
                <a:buFont typeface="+mj-lt"/>
                <a:buAutoNum type="arabicPeriod"/>
              </a:pPr>
              <a:endParaRPr lang="en-SG" sz="1600" dirty="0"/>
            </a:p>
            <a:p>
              <a:pPr marL="342900" lvl="0" indent="-342900">
                <a:buFont typeface="+mj-lt"/>
                <a:buAutoNum type="arabicPeriod"/>
              </a:pPr>
              <a:r>
                <a:rPr lang="en-US" sz="1600" dirty="0"/>
                <a:t>Large amounts of foreign currency money transferred to an account  </a:t>
              </a:r>
            </a:p>
            <a:p>
              <a:pPr marL="342900" lvl="0" indent="-342900">
                <a:buFont typeface="+mj-lt"/>
                <a:buAutoNum type="arabicPeriod"/>
              </a:pPr>
              <a:endParaRPr lang="en-SG" sz="1600" dirty="0"/>
            </a:p>
            <a:p>
              <a:pPr marL="342900" lvl="0" indent="-342900">
                <a:buFont typeface="+mj-lt"/>
                <a:buAutoNum type="arabicPeriod"/>
              </a:pPr>
              <a:r>
                <a:rPr lang="en-US" sz="1600" dirty="0"/>
                <a:t>Multiple credits and debits to an account over a short period of time</a:t>
              </a:r>
              <a:endParaRPr lang="en-SG" sz="1600" dirty="0"/>
            </a:p>
          </p:txBody>
        </p:sp>
        <p:sp>
          <p:nvSpPr>
            <p:cNvPr id="5" name="Right Brace 4"/>
            <p:cNvSpPr/>
            <p:nvPr/>
          </p:nvSpPr>
          <p:spPr>
            <a:xfrm>
              <a:off x="7296508" y="77980"/>
              <a:ext cx="70450" cy="6667877"/>
            </a:xfrm>
            <a:prstGeom prst="rightBrac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43401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78830"/>
          <a:stretch/>
        </p:blipFill>
        <p:spPr>
          <a:xfrm>
            <a:off x="0" y="0"/>
            <a:ext cx="879676" cy="74350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73329" y="1158493"/>
            <a:ext cx="1412694" cy="5298141"/>
            <a:chOff x="10210946" y="1274240"/>
            <a:chExt cx="1412694" cy="5298141"/>
          </a:xfrm>
        </p:grpSpPr>
        <p:pic>
          <p:nvPicPr>
            <p:cNvPr id="10" name="Picture 2" descr="Image result for custom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862" y="1274240"/>
              <a:ext cx="1269949" cy="99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Image result for transaction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5109" y="3030872"/>
              <a:ext cx="1184368" cy="1184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Image result for fraud  icon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02" t="19291" r="31990" b="21924"/>
            <a:stretch/>
          </p:blipFill>
          <p:spPr bwMode="auto">
            <a:xfrm flipH="1">
              <a:off x="10402562" y="5006224"/>
              <a:ext cx="1029462" cy="1042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0441770" y="2243212"/>
              <a:ext cx="960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Customers</a:t>
              </a:r>
              <a:endParaRPr lang="en-SG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407106" y="4125394"/>
              <a:ext cx="1096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Transactions</a:t>
              </a:r>
              <a:endParaRPr lang="en-SG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10946" y="6049161"/>
              <a:ext cx="14126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Fraud Attributes </a:t>
              </a:r>
            </a:p>
            <a:p>
              <a:pPr algn="ctr"/>
              <a:r>
                <a:rPr lang="en-US" sz="1400" dirty="0"/>
                <a:t>&amp; Scenarios</a:t>
              </a:r>
              <a:endParaRPr lang="en-SG" sz="14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-2" y="915616"/>
            <a:ext cx="1586023" cy="36080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31667" t="26923" r="30897" b="12450"/>
          <a:stretch/>
        </p:blipFill>
        <p:spPr>
          <a:xfrm>
            <a:off x="851344" y="77980"/>
            <a:ext cx="730572" cy="665520"/>
          </a:xfrm>
          <a:prstGeom prst="rect">
            <a:avLst/>
          </a:prstGeom>
        </p:spPr>
      </p:pic>
      <p:grpSp>
        <p:nvGrpSpPr>
          <p:cNvPr id="74" name="Canvas 17"/>
          <p:cNvGrpSpPr/>
          <p:nvPr/>
        </p:nvGrpSpPr>
        <p:grpSpPr>
          <a:xfrm>
            <a:off x="4047848" y="0"/>
            <a:ext cx="3746418" cy="6722746"/>
            <a:chOff x="571500" y="41910"/>
            <a:chExt cx="4436110" cy="7960360"/>
          </a:xfrm>
          <a:noFill/>
        </p:grpSpPr>
        <p:sp>
          <p:nvSpPr>
            <p:cNvPr id="76" name="Text Box 216"/>
            <p:cNvSpPr txBox="1">
              <a:spLocks noChangeArrowheads="1"/>
            </p:cNvSpPr>
            <p:nvPr/>
          </p:nvSpPr>
          <p:spPr bwMode="auto">
            <a:xfrm>
              <a:off x="1694180" y="41910"/>
              <a:ext cx="2941320" cy="2978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000" b="1" u="sng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rPr>
                <a:t>Fraud Detection Attribute Tree</a:t>
              </a:r>
              <a:endParaRPr lang="en-SG" sz="10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77" name="Text Box 370"/>
            <p:cNvSpPr txBox="1">
              <a:spLocks noChangeArrowheads="1"/>
            </p:cNvSpPr>
            <p:nvPr/>
          </p:nvSpPr>
          <p:spPr bwMode="auto">
            <a:xfrm>
              <a:off x="571500" y="4127500"/>
              <a:ext cx="914400" cy="682625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rPr>
                <a:t>Fraud Detection Attributes</a:t>
              </a:r>
            </a:p>
          </p:txBody>
        </p:sp>
        <p:grpSp>
          <p:nvGrpSpPr>
            <p:cNvPr id="78" name="Group 77"/>
            <p:cNvGrpSpPr>
              <a:grpSpLocks/>
            </p:cNvGrpSpPr>
            <p:nvPr/>
          </p:nvGrpSpPr>
          <p:grpSpPr bwMode="auto">
            <a:xfrm>
              <a:off x="1485900" y="497205"/>
              <a:ext cx="3521710" cy="7505065"/>
              <a:chOff x="3810" y="891"/>
              <a:chExt cx="5546" cy="11819"/>
            </a:xfrm>
            <a:grpFill/>
          </p:grpSpPr>
          <p:sp>
            <p:nvSpPr>
              <p:cNvPr id="79" name="Text Box 371"/>
              <p:cNvSpPr txBox="1">
                <a:spLocks noChangeArrowheads="1"/>
              </p:cNvSpPr>
              <p:nvPr/>
            </p:nvSpPr>
            <p:spPr bwMode="auto">
              <a:xfrm>
                <a:off x="4226" y="1349"/>
                <a:ext cx="1757" cy="461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Account Risk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80" name="Text Box 372"/>
              <p:cNvSpPr txBox="1">
                <a:spLocks noChangeArrowheads="1"/>
              </p:cNvSpPr>
              <p:nvPr/>
            </p:nvSpPr>
            <p:spPr bwMode="auto">
              <a:xfrm>
                <a:off x="6488" y="891"/>
                <a:ext cx="2835" cy="389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Low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81" name="Text Box 373"/>
              <p:cNvSpPr txBox="1">
                <a:spLocks noChangeArrowheads="1"/>
              </p:cNvSpPr>
              <p:nvPr/>
            </p:nvSpPr>
            <p:spPr bwMode="auto">
              <a:xfrm>
                <a:off x="6488" y="1391"/>
                <a:ext cx="2835" cy="389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Medium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82" name="Text Box 374"/>
              <p:cNvSpPr txBox="1">
                <a:spLocks noChangeArrowheads="1"/>
              </p:cNvSpPr>
              <p:nvPr/>
            </p:nvSpPr>
            <p:spPr bwMode="auto">
              <a:xfrm>
                <a:off x="6488" y="1907"/>
                <a:ext cx="2835" cy="389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High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83" name="Text Box 375"/>
              <p:cNvSpPr txBox="1">
                <a:spLocks noChangeArrowheads="1"/>
              </p:cNvSpPr>
              <p:nvPr/>
            </p:nvSpPr>
            <p:spPr bwMode="auto">
              <a:xfrm>
                <a:off x="4225" y="2923"/>
                <a:ext cx="1783" cy="1508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Transaction Mode</a:t>
                </a:r>
              </a:p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(Default Mode with Highest Count)</a:t>
                </a:r>
              </a:p>
            </p:txBody>
          </p:sp>
          <p:sp>
            <p:nvSpPr>
              <p:cNvPr id="84" name="Text Box 376"/>
              <p:cNvSpPr txBox="1">
                <a:spLocks noChangeArrowheads="1"/>
              </p:cNvSpPr>
              <p:nvPr/>
            </p:nvSpPr>
            <p:spPr bwMode="auto">
              <a:xfrm>
                <a:off x="6488" y="2505"/>
                <a:ext cx="2866" cy="475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Cash Txn Count</a:t>
                </a:r>
              </a:p>
            </p:txBody>
          </p:sp>
          <p:sp>
            <p:nvSpPr>
              <p:cNvPr id="85" name="Text Box 377"/>
              <p:cNvSpPr txBox="1">
                <a:spLocks noChangeArrowheads="1"/>
              </p:cNvSpPr>
              <p:nvPr/>
            </p:nvSpPr>
            <p:spPr bwMode="auto">
              <a:xfrm>
                <a:off x="6488" y="3103"/>
                <a:ext cx="2866" cy="475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Cheque Txn Count</a:t>
                </a:r>
              </a:p>
            </p:txBody>
          </p:sp>
          <p:sp>
            <p:nvSpPr>
              <p:cNvPr id="86" name="Text Box 378"/>
              <p:cNvSpPr txBox="1">
                <a:spLocks noChangeArrowheads="1"/>
              </p:cNvSpPr>
              <p:nvPr/>
            </p:nvSpPr>
            <p:spPr bwMode="auto">
              <a:xfrm>
                <a:off x="6486" y="3714"/>
                <a:ext cx="2868" cy="475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Internet Transfer Txn Count</a:t>
                </a:r>
              </a:p>
            </p:txBody>
          </p:sp>
          <p:sp>
            <p:nvSpPr>
              <p:cNvPr id="87" name="Text Box 379"/>
              <p:cNvSpPr txBox="1">
                <a:spLocks noChangeArrowheads="1"/>
              </p:cNvSpPr>
              <p:nvPr/>
            </p:nvSpPr>
            <p:spPr bwMode="auto">
              <a:xfrm>
                <a:off x="6488" y="4298"/>
                <a:ext cx="2868" cy="475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GIRO Txn Count</a:t>
                </a:r>
              </a:p>
            </p:txBody>
          </p:sp>
          <p:sp>
            <p:nvSpPr>
              <p:cNvPr id="88" name="Text Box 380"/>
              <p:cNvSpPr txBox="1">
                <a:spLocks noChangeArrowheads="1"/>
              </p:cNvSpPr>
              <p:nvPr/>
            </p:nvSpPr>
            <p:spPr bwMode="auto">
              <a:xfrm>
                <a:off x="4225" y="4935"/>
                <a:ext cx="1783" cy="768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Transaction Period by Day</a:t>
                </a:r>
              </a:p>
            </p:txBody>
          </p:sp>
          <p:sp>
            <p:nvSpPr>
              <p:cNvPr id="89" name="Text Box 381"/>
              <p:cNvSpPr txBox="1">
                <a:spLocks noChangeArrowheads="1"/>
              </p:cNvSpPr>
              <p:nvPr/>
            </p:nvSpPr>
            <p:spPr bwMode="auto">
              <a:xfrm>
                <a:off x="6488" y="5053"/>
                <a:ext cx="2868" cy="475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YYYYMMDD</a:t>
                </a:r>
              </a:p>
            </p:txBody>
          </p:sp>
          <p:sp>
            <p:nvSpPr>
              <p:cNvPr id="90" name="Text Box 382"/>
              <p:cNvSpPr txBox="1">
                <a:spLocks noChangeArrowheads="1"/>
              </p:cNvSpPr>
              <p:nvPr/>
            </p:nvSpPr>
            <p:spPr bwMode="auto">
              <a:xfrm>
                <a:off x="4226" y="6076"/>
                <a:ext cx="1783" cy="768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Cash Denominations</a:t>
                </a:r>
                <a:endParaRPr lang="en-SG" sz="9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91" name="Text Box 383"/>
              <p:cNvSpPr txBox="1">
                <a:spLocks noChangeArrowheads="1"/>
              </p:cNvSpPr>
              <p:nvPr/>
            </p:nvSpPr>
            <p:spPr bwMode="auto">
              <a:xfrm>
                <a:off x="6429" y="5939"/>
                <a:ext cx="2868" cy="475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Low (S$2 – S$100)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92" name="Text Box 384"/>
              <p:cNvSpPr txBox="1">
                <a:spLocks noChangeArrowheads="1"/>
              </p:cNvSpPr>
              <p:nvPr/>
            </p:nvSpPr>
            <p:spPr bwMode="auto">
              <a:xfrm>
                <a:off x="6429" y="6560"/>
                <a:ext cx="2868" cy="475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High (S$1,000 – S$10,000)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93" name="Text Box 385"/>
              <p:cNvSpPr txBox="1">
                <a:spLocks noChangeArrowheads="1"/>
              </p:cNvSpPr>
              <p:nvPr/>
            </p:nvSpPr>
            <p:spPr bwMode="auto">
              <a:xfrm>
                <a:off x="4225" y="7322"/>
                <a:ext cx="1783" cy="1006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Currency Type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(Default Currency: SGD)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94" name="Text Box 386"/>
              <p:cNvSpPr txBox="1">
                <a:spLocks noChangeArrowheads="1"/>
              </p:cNvSpPr>
              <p:nvPr/>
            </p:nvSpPr>
            <p:spPr bwMode="auto">
              <a:xfrm>
                <a:off x="6412" y="7232"/>
                <a:ext cx="2868" cy="475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SGD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95" name="Text Box 387"/>
              <p:cNvSpPr txBox="1">
                <a:spLocks noChangeArrowheads="1"/>
              </p:cNvSpPr>
              <p:nvPr/>
            </p:nvSpPr>
            <p:spPr bwMode="auto">
              <a:xfrm>
                <a:off x="6412" y="7853"/>
                <a:ext cx="2868" cy="475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Foreign Currencies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96" name="Text Box 388"/>
              <p:cNvSpPr txBox="1">
                <a:spLocks noChangeArrowheads="1"/>
              </p:cNvSpPr>
              <p:nvPr/>
            </p:nvSpPr>
            <p:spPr bwMode="auto">
              <a:xfrm>
                <a:off x="4222" y="8796"/>
                <a:ext cx="1783" cy="768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Transaction Type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97" name="Text Box 389"/>
              <p:cNvSpPr txBox="1">
                <a:spLocks noChangeArrowheads="1"/>
              </p:cNvSpPr>
              <p:nvPr/>
            </p:nvSpPr>
            <p:spPr bwMode="auto">
              <a:xfrm>
                <a:off x="6412" y="8584"/>
                <a:ext cx="2868" cy="475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Credit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98" name="Text Box 390"/>
              <p:cNvSpPr txBox="1">
                <a:spLocks noChangeArrowheads="1"/>
              </p:cNvSpPr>
              <p:nvPr/>
            </p:nvSpPr>
            <p:spPr bwMode="auto">
              <a:xfrm>
                <a:off x="6412" y="9205"/>
                <a:ext cx="2868" cy="475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Debit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99" name="Text Box 391"/>
              <p:cNvSpPr txBox="1">
                <a:spLocks noChangeArrowheads="1"/>
              </p:cNvSpPr>
              <p:nvPr/>
            </p:nvSpPr>
            <p:spPr bwMode="auto">
              <a:xfrm>
                <a:off x="4230" y="10034"/>
                <a:ext cx="1783" cy="768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Transacted Amount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100" name="Text Box 392"/>
              <p:cNvSpPr txBox="1">
                <a:spLocks noChangeArrowheads="1"/>
              </p:cNvSpPr>
              <p:nvPr/>
            </p:nvSpPr>
            <p:spPr bwMode="auto">
              <a:xfrm>
                <a:off x="6395" y="9822"/>
                <a:ext cx="2868" cy="768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Total Transacted Amount over a Period (5days)</a:t>
                </a:r>
              </a:p>
            </p:txBody>
          </p:sp>
          <p:sp>
            <p:nvSpPr>
              <p:cNvPr id="101" name="Text Box 396"/>
              <p:cNvSpPr txBox="1">
                <a:spLocks noChangeArrowheads="1"/>
              </p:cNvSpPr>
              <p:nvPr/>
            </p:nvSpPr>
            <p:spPr bwMode="auto">
              <a:xfrm>
                <a:off x="6387" y="10728"/>
                <a:ext cx="2868" cy="475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Total Transacted Amount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102" name="Text Box 397"/>
              <p:cNvSpPr txBox="1">
                <a:spLocks noChangeArrowheads="1"/>
              </p:cNvSpPr>
              <p:nvPr/>
            </p:nvSpPr>
            <p:spPr bwMode="auto">
              <a:xfrm>
                <a:off x="4222" y="11542"/>
                <a:ext cx="1783" cy="768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Transacted Count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103" name="Text Box 398"/>
              <p:cNvSpPr txBox="1">
                <a:spLocks noChangeArrowheads="1"/>
              </p:cNvSpPr>
              <p:nvPr/>
            </p:nvSpPr>
            <p:spPr bwMode="auto">
              <a:xfrm>
                <a:off x="6387" y="11329"/>
                <a:ext cx="2868" cy="768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Total Transacted Count over a Period (5days)</a:t>
                </a:r>
              </a:p>
            </p:txBody>
          </p:sp>
          <p:sp>
            <p:nvSpPr>
              <p:cNvPr id="104" name="Text Box 399"/>
              <p:cNvSpPr txBox="1">
                <a:spLocks noChangeArrowheads="1"/>
              </p:cNvSpPr>
              <p:nvPr/>
            </p:nvSpPr>
            <p:spPr bwMode="auto">
              <a:xfrm>
                <a:off x="6379" y="12235"/>
                <a:ext cx="2868" cy="475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Total Transacted Count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cxnSp>
            <p:nvCxnSpPr>
              <p:cNvPr id="105" name="AutoShape 400"/>
              <p:cNvCxnSpPr>
                <a:cxnSpLocks noChangeShapeType="1"/>
                <a:stCxn id="77" idx="3"/>
                <a:endCxn id="79" idx="1"/>
              </p:cNvCxnSpPr>
              <p:nvPr/>
            </p:nvCxnSpPr>
            <p:spPr bwMode="auto">
              <a:xfrm flipV="1">
                <a:off x="3810" y="1580"/>
                <a:ext cx="416" cy="5566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/>
            </p:spPr>
          </p:cxnSp>
          <p:cxnSp>
            <p:nvCxnSpPr>
              <p:cNvPr id="106" name="AutoShape 401"/>
              <p:cNvCxnSpPr>
                <a:cxnSpLocks noChangeShapeType="1"/>
                <a:stCxn id="77" idx="3"/>
                <a:endCxn id="83" idx="1"/>
              </p:cNvCxnSpPr>
              <p:nvPr/>
            </p:nvCxnSpPr>
            <p:spPr bwMode="auto">
              <a:xfrm flipV="1">
                <a:off x="3810" y="3677"/>
                <a:ext cx="415" cy="3469"/>
              </a:xfrm>
              <a:prstGeom prst="bentConnector3">
                <a:avLst>
                  <a:gd name="adj1" fmla="val 49880"/>
                </a:avLst>
              </a:prstGeom>
              <a:grp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/>
            </p:spPr>
          </p:cxnSp>
          <p:cxnSp>
            <p:nvCxnSpPr>
              <p:cNvPr id="107" name="AutoShape 402"/>
              <p:cNvCxnSpPr>
                <a:cxnSpLocks noChangeShapeType="1"/>
                <a:stCxn id="77" idx="3"/>
                <a:endCxn id="88" idx="1"/>
              </p:cNvCxnSpPr>
              <p:nvPr/>
            </p:nvCxnSpPr>
            <p:spPr bwMode="auto">
              <a:xfrm flipV="1">
                <a:off x="3810" y="5319"/>
                <a:ext cx="415" cy="1827"/>
              </a:xfrm>
              <a:prstGeom prst="bentConnector3">
                <a:avLst>
                  <a:gd name="adj1" fmla="val 49880"/>
                </a:avLst>
              </a:prstGeom>
              <a:grp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/>
            </p:spPr>
          </p:cxnSp>
          <p:cxnSp>
            <p:nvCxnSpPr>
              <p:cNvPr id="108" name="AutoShape 403"/>
              <p:cNvCxnSpPr>
                <a:cxnSpLocks noChangeShapeType="1"/>
                <a:stCxn id="77" idx="3"/>
                <a:endCxn id="90" idx="1"/>
              </p:cNvCxnSpPr>
              <p:nvPr/>
            </p:nvCxnSpPr>
            <p:spPr bwMode="auto">
              <a:xfrm flipV="1">
                <a:off x="3810" y="6460"/>
                <a:ext cx="416" cy="686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/>
            </p:spPr>
          </p:cxnSp>
          <p:cxnSp>
            <p:nvCxnSpPr>
              <p:cNvPr id="109" name="AutoShape 404"/>
              <p:cNvCxnSpPr>
                <a:cxnSpLocks noChangeShapeType="1"/>
                <a:stCxn id="77" idx="3"/>
                <a:endCxn id="93" idx="1"/>
              </p:cNvCxnSpPr>
              <p:nvPr/>
            </p:nvCxnSpPr>
            <p:spPr bwMode="auto">
              <a:xfrm>
                <a:off x="3810" y="7146"/>
                <a:ext cx="415" cy="679"/>
              </a:xfrm>
              <a:prstGeom prst="bentConnector3">
                <a:avLst>
                  <a:gd name="adj1" fmla="val 49880"/>
                </a:avLst>
              </a:prstGeom>
              <a:grp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/>
            </p:spPr>
          </p:cxnSp>
          <p:cxnSp>
            <p:nvCxnSpPr>
              <p:cNvPr id="110" name="AutoShape 405"/>
              <p:cNvCxnSpPr>
                <a:cxnSpLocks noChangeShapeType="1"/>
                <a:stCxn id="77" idx="3"/>
                <a:endCxn id="96" idx="1"/>
              </p:cNvCxnSpPr>
              <p:nvPr/>
            </p:nvCxnSpPr>
            <p:spPr bwMode="auto">
              <a:xfrm>
                <a:off x="3810" y="7146"/>
                <a:ext cx="412" cy="2034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/>
            </p:spPr>
          </p:cxnSp>
          <p:cxnSp>
            <p:nvCxnSpPr>
              <p:cNvPr id="111" name="AutoShape 406"/>
              <p:cNvCxnSpPr>
                <a:cxnSpLocks noChangeShapeType="1"/>
                <a:stCxn id="77" idx="3"/>
                <a:endCxn id="99" idx="1"/>
              </p:cNvCxnSpPr>
              <p:nvPr/>
            </p:nvCxnSpPr>
            <p:spPr bwMode="auto">
              <a:xfrm>
                <a:off x="3810" y="7146"/>
                <a:ext cx="420" cy="3272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/>
            </p:spPr>
          </p:cxnSp>
          <p:cxnSp>
            <p:nvCxnSpPr>
              <p:cNvPr id="112" name="AutoShape 407"/>
              <p:cNvCxnSpPr>
                <a:cxnSpLocks noChangeShapeType="1"/>
                <a:stCxn id="77" idx="3"/>
                <a:endCxn id="102" idx="1"/>
              </p:cNvCxnSpPr>
              <p:nvPr/>
            </p:nvCxnSpPr>
            <p:spPr bwMode="auto">
              <a:xfrm>
                <a:off x="3810" y="7146"/>
                <a:ext cx="412" cy="4780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/>
            </p:spPr>
          </p:cxnSp>
          <p:cxnSp>
            <p:nvCxnSpPr>
              <p:cNvPr id="113" name="AutoShape 408"/>
              <p:cNvCxnSpPr>
                <a:cxnSpLocks noChangeShapeType="1"/>
                <a:stCxn id="79" idx="3"/>
                <a:endCxn id="80" idx="1"/>
              </p:cNvCxnSpPr>
              <p:nvPr/>
            </p:nvCxnSpPr>
            <p:spPr bwMode="auto">
              <a:xfrm flipV="1">
                <a:off x="5983" y="1086"/>
                <a:ext cx="505" cy="494"/>
              </a:xfrm>
              <a:prstGeom prst="bentConnector3">
                <a:avLst>
                  <a:gd name="adj1" fmla="val 49903"/>
                </a:avLst>
              </a:prstGeom>
              <a:grp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/>
            </p:spPr>
          </p:cxnSp>
          <p:cxnSp>
            <p:nvCxnSpPr>
              <p:cNvPr id="114" name="AutoShape 409"/>
              <p:cNvCxnSpPr>
                <a:cxnSpLocks noChangeShapeType="1"/>
                <a:stCxn id="79" idx="3"/>
                <a:endCxn id="81" idx="1"/>
              </p:cNvCxnSpPr>
              <p:nvPr/>
            </p:nvCxnSpPr>
            <p:spPr bwMode="auto">
              <a:xfrm>
                <a:off x="5983" y="1580"/>
                <a:ext cx="505" cy="6"/>
              </a:xfrm>
              <a:prstGeom prst="bentConnector3">
                <a:avLst>
                  <a:gd name="adj1" fmla="val 49903"/>
                </a:avLst>
              </a:prstGeom>
              <a:grp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/>
            </p:spPr>
          </p:cxnSp>
          <p:cxnSp>
            <p:nvCxnSpPr>
              <p:cNvPr id="115" name="AutoShape 410"/>
              <p:cNvCxnSpPr>
                <a:cxnSpLocks noChangeShapeType="1"/>
                <a:stCxn id="79" idx="3"/>
                <a:endCxn id="82" idx="1"/>
              </p:cNvCxnSpPr>
              <p:nvPr/>
            </p:nvCxnSpPr>
            <p:spPr bwMode="auto">
              <a:xfrm>
                <a:off x="5983" y="1580"/>
                <a:ext cx="505" cy="522"/>
              </a:xfrm>
              <a:prstGeom prst="bentConnector3">
                <a:avLst>
                  <a:gd name="adj1" fmla="val 49903"/>
                </a:avLst>
              </a:prstGeom>
              <a:grp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/>
            </p:spPr>
          </p:cxnSp>
          <p:cxnSp>
            <p:nvCxnSpPr>
              <p:cNvPr id="116" name="AutoShape 411"/>
              <p:cNvCxnSpPr>
                <a:cxnSpLocks noChangeShapeType="1"/>
                <a:stCxn id="83" idx="3"/>
                <a:endCxn id="84" idx="1"/>
              </p:cNvCxnSpPr>
              <p:nvPr/>
            </p:nvCxnSpPr>
            <p:spPr bwMode="auto">
              <a:xfrm flipV="1">
                <a:off x="6008" y="2743"/>
                <a:ext cx="480" cy="934"/>
              </a:xfrm>
              <a:prstGeom prst="bentConnector3">
                <a:avLst>
                  <a:gd name="adj1" fmla="val 49792"/>
                </a:avLst>
              </a:prstGeom>
              <a:grp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/>
            </p:spPr>
          </p:cxnSp>
          <p:cxnSp>
            <p:nvCxnSpPr>
              <p:cNvPr id="117" name="AutoShape 412"/>
              <p:cNvCxnSpPr>
                <a:cxnSpLocks noChangeShapeType="1"/>
                <a:stCxn id="83" idx="3"/>
                <a:endCxn id="85" idx="1"/>
              </p:cNvCxnSpPr>
              <p:nvPr/>
            </p:nvCxnSpPr>
            <p:spPr bwMode="auto">
              <a:xfrm flipV="1">
                <a:off x="6008" y="3341"/>
                <a:ext cx="480" cy="336"/>
              </a:xfrm>
              <a:prstGeom prst="bentConnector3">
                <a:avLst>
                  <a:gd name="adj1" fmla="val 49792"/>
                </a:avLst>
              </a:prstGeom>
              <a:grp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/>
            </p:spPr>
          </p:cxnSp>
          <p:cxnSp>
            <p:nvCxnSpPr>
              <p:cNvPr id="118" name="AutoShape 414"/>
              <p:cNvCxnSpPr>
                <a:cxnSpLocks noChangeShapeType="1"/>
                <a:stCxn id="83" idx="3"/>
                <a:endCxn id="86" idx="1"/>
              </p:cNvCxnSpPr>
              <p:nvPr/>
            </p:nvCxnSpPr>
            <p:spPr bwMode="auto">
              <a:xfrm>
                <a:off x="6008" y="3677"/>
                <a:ext cx="478" cy="275"/>
              </a:xfrm>
              <a:prstGeom prst="bentConnector3">
                <a:avLst>
                  <a:gd name="adj1" fmla="val 49792"/>
                </a:avLst>
              </a:prstGeom>
              <a:grp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/>
            </p:spPr>
          </p:cxnSp>
          <p:cxnSp>
            <p:nvCxnSpPr>
              <p:cNvPr id="119" name="AutoShape 415"/>
              <p:cNvCxnSpPr>
                <a:cxnSpLocks noChangeShapeType="1"/>
                <a:stCxn id="83" idx="3"/>
                <a:endCxn id="87" idx="1"/>
              </p:cNvCxnSpPr>
              <p:nvPr/>
            </p:nvCxnSpPr>
            <p:spPr bwMode="auto">
              <a:xfrm>
                <a:off x="6008" y="3677"/>
                <a:ext cx="480" cy="859"/>
              </a:xfrm>
              <a:prstGeom prst="bentConnector3">
                <a:avLst>
                  <a:gd name="adj1" fmla="val 49792"/>
                </a:avLst>
              </a:prstGeom>
              <a:grp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/>
            </p:spPr>
          </p:cxnSp>
          <p:cxnSp>
            <p:nvCxnSpPr>
              <p:cNvPr id="120" name="AutoShape 416"/>
              <p:cNvCxnSpPr>
                <a:cxnSpLocks noChangeShapeType="1"/>
                <a:stCxn id="88" idx="3"/>
                <a:endCxn id="89" idx="1"/>
              </p:cNvCxnSpPr>
              <p:nvPr/>
            </p:nvCxnSpPr>
            <p:spPr bwMode="auto">
              <a:xfrm flipV="1">
                <a:off x="6008" y="5291"/>
                <a:ext cx="480" cy="28"/>
              </a:xfrm>
              <a:prstGeom prst="bentConnector3">
                <a:avLst>
                  <a:gd name="adj1" fmla="val 49792"/>
                </a:avLst>
              </a:prstGeom>
              <a:grp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/>
            </p:spPr>
          </p:cxnSp>
          <p:cxnSp>
            <p:nvCxnSpPr>
              <p:cNvPr id="121" name="AutoShape 417"/>
              <p:cNvCxnSpPr>
                <a:cxnSpLocks noChangeShapeType="1"/>
                <a:stCxn id="90" idx="3"/>
                <a:endCxn id="91" idx="1"/>
              </p:cNvCxnSpPr>
              <p:nvPr/>
            </p:nvCxnSpPr>
            <p:spPr bwMode="auto">
              <a:xfrm flipV="1">
                <a:off x="6009" y="6177"/>
                <a:ext cx="420" cy="283"/>
              </a:xfrm>
              <a:prstGeom prst="bentConnector3">
                <a:avLst>
                  <a:gd name="adj1" fmla="val 49764"/>
                </a:avLst>
              </a:prstGeom>
              <a:grp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/>
            </p:spPr>
          </p:cxnSp>
          <p:cxnSp>
            <p:nvCxnSpPr>
              <p:cNvPr id="122" name="AutoShape 418"/>
              <p:cNvCxnSpPr>
                <a:cxnSpLocks noChangeShapeType="1"/>
                <a:stCxn id="90" idx="3"/>
                <a:endCxn id="92" idx="1"/>
              </p:cNvCxnSpPr>
              <p:nvPr/>
            </p:nvCxnSpPr>
            <p:spPr bwMode="auto">
              <a:xfrm>
                <a:off x="6009" y="6460"/>
                <a:ext cx="420" cy="338"/>
              </a:xfrm>
              <a:prstGeom prst="bentConnector3">
                <a:avLst>
                  <a:gd name="adj1" fmla="val 49764"/>
                </a:avLst>
              </a:prstGeom>
              <a:grp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/>
            </p:spPr>
          </p:cxnSp>
          <p:cxnSp>
            <p:nvCxnSpPr>
              <p:cNvPr id="123" name="AutoShape 419"/>
              <p:cNvCxnSpPr>
                <a:cxnSpLocks noChangeShapeType="1"/>
                <a:stCxn id="93" idx="3"/>
                <a:endCxn id="94" idx="1"/>
              </p:cNvCxnSpPr>
              <p:nvPr/>
            </p:nvCxnSpPr>
            <p:spPr bwMode="auto">
              <a:xfrm flipV="1">
                <a:off x="6008" y="7470"/>
                <a:ext cx="404" cy="355"/>
              </a:xfrm>
              <a:prstGeom prst="bentConnector3">
                <a:avLst>
                  <a:gd name="adj1" fmla="val 49755"/>
                </a:avLst>
              </a:prstGeom>
              <a:grp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/>
            </p:spPr>
          </p:cxnSp>
          <p:cxnSp>
            <p:nvCxnSpPr>
              <p:cNvPr id="124" name="AutoShape 420"/>
              <p:cNvCxnSpPr>
                <a:cxnSpLocks noChangeShapeType="1"/>
                <a:stCxn id="93" idx="3"/>
                <a:endCxn id="95" idx="1"/>
              </p:cNvCxnSpPr>
              <p:nvPr/>
            </p:nvCxnSpPr>
            <p:spPr bwMode="auto">
              <a:xfrm>
                <a:off x="6008" y="7825"/>
                <a:ext cx="404" cy="266"/>
              </a:xfrm>
              <a:prstGeom prst="bentConnector3">
                <a:avLst>
                  <a:gd name="adj1" fmla="val 49755"/>
                </a:avLst>
              </a:prstGeom>
              <a:grp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/>
            </p:spPr>
          </p:cxnSp>
          <p:cxnSp>
            <p:nvCxnSpPr>
              <p:cNvPr id="125" name="AutoShape 421"/>
              <p:cNvCxnSpPr>
                <a:cxnSpLocks noChangeShapeType="1"/>
                <a:stCxn id="96" idx="3"/>
                <a:endCxn id="97" idx="1"/>
              </p:cNvCxnSpPr>
              <p:nvPr/>
            </p:nvCxnSpPr>
            <p:spPr bwMode="auto">
              <a:xfrm flipV="1">
                <a:off x="6005" y="8822"/>
                <a:ext cx="407" cy="358"/>
              </a:xfrm>
              <a:prstGeom prst="bentConnector3">
                <a:avLst>
                  <a:gd name="adj1" fmla="val 49875"/>
                </a:avLst>
              </a:prstGeom>
              <a:grp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/>
            </p:spPr>
          </p:cxnSp>
          <p:cxnSp>
            <p:nvCxnSpPr>
              <p:cNvPr id="126" name="AutoShape 422"/>
              <p:cNvCxnSpPr>
                <a:cxnSpLocks noChangeShapeType="1"/>
                <a:stCxn id="96" idx="3"/>
                <a:endCxn id="98" idx="1"/>
              </p:cNvCxnSpPr>
              <p:nvPr/>
            </p:nvCxnSpPr>
            <p:spPr bwMode="auto">
              <a:xfrm>
                <a:off x="6005" y="9180"/>
                <a:ext cx="407" cy="263"/>
              </a:xfrm>
              <a:prstGeom prst="bentConnector3">
                <a:avLst>
                  <a:gd name="adj1" fmla="val 49875"/>
                </a:avLst>
              </a:prstGeom>
              <a:grp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/>
            </p:spPr>
          </p:cxnSp>
          <p:cxnSp>
            <p:nvCxnSpPr>
              <p:cNvPr id="127" name="AutoShape 423"/>
              <p:cNvCxnSpPr>
                <a:cxnSpLocks noChangeShapeType="1"/>
                <a:stCxn id="99" idx="3"/>
                <a:endCxn id="100" idx="1"/>
              </p:cNvCxnSpPr>
              <p:nvPr/>
            </p:nvCxnSpPr>
            <p:spPr bwMode="auto">
              <a:xfrm flipV="1">
                <a:off x="6013" y="10206"/>
                <a:ext cx="382" cy="212"/>
              </a:xfrm>
              <a:prstGeom prst="bentConnector3">
                <a:avLst>
                  <a:gd name="adj1" fmla="val 49736"/>
                </a:avLst>
              </a:prstGeom>
              <a:grp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/>
            </p:spPr>
          </p:cxnSp>
          <p:cxnSp>
            <p:nvCxnSpPr>
              <p:cNvPr id="128" name="AutoShape 424"/>
              <p:cNvCxnSpPr>
                <a:cxnSpLocks noChangeShapeType="1"/>
                <a:stCxn id="99" idx="3"/>
                <a:endCxn id="101" idx="1"/>
              </p:cNvCxnSpPr>
              <p:nvPr/>
            </p:nvCxnSpPr>
            <p:spPr bwMode="auto">
              <a:xfrm>
                <a:off x="6013" y="10418"/>
                <a:ext cx="374" cy="548"/>
              </a:xfrm>
              <a:prstGeom prst="bentConnector3">
                <a:avLst>
                  <a:gd name="adj1" fmla="val 49731"/>
                </a:avLst>
              </a:prstGeom>
              <a:grp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/>
            </p:spPr>
          </p:cxnSp>
          <p:cxnSp>
            <p:nvCxnSpPr>
              <p:cNvPr id="129" name="AutoShape 425"/>
              <p:cNvCxnSpPr>
                <a:cxnSpLocks noChangeShapeType="1"/>
                <a:stCxn id="102" idx="3"/>
                <a:endCxn id="103" idx="1"/>
              </p:cNvCxnSpPr>
              <p:nvPr/>
            </p:nvCxnSpPr>
            <p:spPr bwMode="auto">
              <a:xfrm flipV="1">
                <a:off x="6005" y="11713"/>
                <a:ext cx="382" cy="213"/>
              </a:xfrm>
              <a:prstGeom prst="bentConnector3">
                <a:avLst>
                  <a:gd name="adj1" fmla="val 49736"/>
                </a:avLst>
              </a:prstGeom>
              <a:grp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/>
            </p:spPr>
          </p:cxnSp>
          <p:cxnSp>
            <p:nvCxnSpPr>
              <p:cNvPr id="130" name="AutoShape 426"/>
              <p:cNvCxnSpPr>
                <a:cxnSpLocks noChangeShapeType="1"/>
                <a:stCxn id="102" idx="3"/>
                <a:endCxn id="104" idx="1"/>
              </p:cNvCxnSpPr>
              <p:nvPr/>
            </p:nvCxnSpPr>
            <p:spPr bwMode="auto">
              <a:xfrm>
                <a:off x="6005" y="11926"/>
                <a:ext cx="374" cy="547"/>
              </a:xfrm>
              <a:prstGeom prst="bentConnector3">
                <a:avLst>
                  <a:gd name="adj1" fmla="val 49731"/>
                </a:avLst>
              </a:prstGeom>
              <a:grp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/>
            </p:spPr>
          </p:cxnSp>
        </p:grpSp>
      </p:grpSp>
    </p:spTree>
    <p:extLst>
      <p:ext uri="{BB962C8B-B14F-4D97-AF65-F5344CB8AC3E}">
        <p14:creationId xmlns:p14="http://schemas.microsoft.com/office/powerpoint/2010/main" val="385452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78830"/>
          <a:stretch/>
        </p:blipFill>
        <p:spPr>
          <a:xfrm>
            <a:off x="0" y="0"/>
            <a:ext cx="879676" cy="74350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73329" y="1158493"/>
            <a:ext cx="1412694" cy="5298141"/>
            <a:chOff x="10210946" y="1274240"/>
            <a:chExt cx="1412694" cy="5298141"/>
          </a:xfrm>
        </p:grpSpPr>
        <p:pic>
          <p:nvPicPr>
            <p:cNvPr id="10" name="Picture 2" descr="Image result for custom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862" y="1274240"/>
              <a:ext cx="1269949" cy="99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Image result for transaction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5109" y="3030872"/>
              <a:ext cx="1184368" cy="1184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Image result for fraud  icon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02" t="19291" r="31990" b="21924"/>
            <a:stretch/>
          </p:blipFill>
          <p:spPr bwMode="auto">
            <a:xfrm flipH="1">
              <a:off x="10402562" y="5006224"/>
              <a:ext cx="1029462" cy="1042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0441770" y="2243212"/>
              <a:ext cx="960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Customers</a:t>
              </a:r>
              <a:endParaRPr lang="en-SG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407106" y="4125394"/>
              <a:ext cx="1096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Transactions</a:t>
              </a:r>
              <a:endParaRPr lang="en-SG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10946" y="6049161"/>
              <a:ext cx="14126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Fraud Attributes </a:t>
              </a:r>
            </a:p>
            <a:p>
              <a:pPr algn="ctr"/>
              <a:r>
                <a:rPr lang="en-US" sz="1400" dirty="0"/>
                <a:t>&amp; Scenarios</a:t>
              </a:r>
              <a:endParaRPr lang="en-SG" sz="14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-2" y="915616"/>
            <a:ext cx="1586023" cy="36080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31667" t="26923" r="30897" b="12450"/>
          <a:stretch/>
        </p:blipFill>
        <p:spPr>
          <a:xfrm>
            <a:off x="851344" y="77980"/>
            <a:ext cx="730572" cy="665520"/>
          </a:xfrm>
          <a:prstGeom prst="rect">
            <a:avLst/>
          </a:prstGeom>
        </p:spPr>
      </p:pic>
      <p:grpSp>
        <p:nvGrpSpPr>
          <p:cNvPr id="74" name="Canvas 17"/>
          <p:cNvGrpSpPr/>
          <p:nvPr/>
        </p:nvGrpSpPr>
        <p:grpSpPr>
          <a:xfrm>
            <a:off x="4047848" y="0"/>
            <a:ext cx="3746418" cy="6722746"/>
            <a:chOff x="571500" y="41910"/>
            <a:chExt cx="4436110" cy="7960360"/>
          </a:xfrm>
        </p:grpSpPr>
        <p:sp>
          <p:nvSpPr>
            <p:cNvPr id="76" name="Text Box 216"/>
            <p:cNvSpPr txBox="1">
              <a:spLocks noChangeArrowheads="1"/>
            </p:cNvSpPr>
            <p:nvPr/>
          </p:nvSpPr>
          <p:spPr bwMode="auto">
            <a:xfrm>
              <a:off x="1694180" y="41910"/>
              <a:ext cx="2941320" cy="2978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US" sz="1000" b="1" u="sng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rPr>
                <a:t>Fraud Detection Attribute Tree</a:t>
              </a:r>
              <a:endParaRPr lang="en-SG" sz="10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77" name="Text Box 370"/>
            <p:cNvSpPr txBox="1">
              <a:spLocks noChangeArrowheads="1"/>
            </p:cNvSpPr>
            <p:nvPr/>
          </p:nvSpPr>
          <p:spPr bwMode="auto">
            <a:xfrm>
              <a:off x="571500" y="4127500"/>
              <a:ext cx="914400" cy="6826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000"/>
                </a:spcAft>
              </a:pPr>
              <a:r>
                <a: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rPr>
                <a:t>Fraud Detection Attributes</a:t>
              </a:r>
            </a:p>
          </p:txBody>
        </p:sp>
        <p:grpSp>
          <p:nvGrpSpPr>
            <p:cNvPr id="78" name="Group 77"/>
            <p:cNvGrpSpPr>
              <a:grpSpLocks/>
            </p:cNvGrpSpPr>
            <p:nvPr/>
          </p:nvGrpSpPr>
          <p:grpSpPr bwMode="auto">
            <a:xfrm>
              <a:off x="1485900" y="497205"/>
              <a:ext cx="3521710" cy="7505065"/>
              <a:chOff x="3810" y="891"/>
              <a:chExt cx="5546" cy="11819"/>
            </a:xfrm>
          </p:grpSpPr>
          <p:sp>
            <p:nvSpPr>
              <p:cNvPr id="79" name="Text Box 371"/>
              <p:cNvSpPr txBox="1">
                <a:spLocks noChangeArrowheads="1"/>
              </p:cNvSpPr>
              <p:nvPr/>
            </p:nvSpPr>
            <p:spPr bwMode="auto">
              <a:xfrm>
                <a:off x="4226" y="1349"/>
                <a:ext cx="1757" cy="461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Account Risk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80" name="Text Box 372"/>
              <p:cNvSpPr txBox="1">
                <a:spLocks noChangeArrowheads="1"/>
              </p:cNvSpPr>
              <p:nvPr/>
            </p:nvSpPr>
            <p:spPr bwMode="auto">
              <a:xfrm>
                <a:off x="6488" y="891"/>
                <a:ext cx="2835" cy="38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Low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81" name="Text Box 373"/>
              <p:cNvSpPr txBox="1">
                <a:spLocks noChangeArrowheads="1"/>
              </p:cNvSpPr>
              <p:nvPr/>
            </p:nvSpPr>
            <p:spPr bwMode="auto">
              <a:xfrm>
                <a:off x="6488" y="1391"/>
                <a:ext cx="2835" cy="38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Medium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82" name="Text Box 374"/>
              <p:cNvSpPr txBox="1">
                <a:spLocks noChangeArrowheads="1"/>
              </p:cNvSpPr>
              <p:nvPr/>
            </p:nvSpPr>
            <p:spPr bwMode="auto">
              <a:xfrm>
                <a:off x="6488" y="1907"/>
                <a:ext cx="2835" cy="38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High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83" name="Text Box 375"/>
              <p:cNvSpPr txBox="1">
                <a:spLocks noChangeArrowheads="1"/>
              </p:cNvSpPr>
              <p:nvPr/>
            </p:nvSpPr>
            <p:spPr bwMode="auto">
              <a:xfrm>
                <a:off x="4225" y="2923"/>
                <a:ext cx="1783" cy="150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Transaction Mode</a:t>
                </a:r>
              </a:p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(Default Mode with Highest Count)</a:t>
                </a:r>
              </a:p>
            </p:txBody>
          </p:sp>
          <p:sp>
            <p:nvSpPr>
              <p:cNvPr id="84" name="Text Box 376"/>
              <p:cNvSpPr txBox="1">
                <a:spLocks noChangeArrowheads="1"/>
              </p:cNvSpPr>
              <p:nvPr/>
            </p:nvSpPr>
            <p:spPr bwMode="auto">
              <a:xfrm>
                <a:off x="6488" y="2505"/>
                <a:ext cx="2866" cy="47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Cash Txn Count</a:t>
                </a:r>
              </a:p>
            </p:txBody>
          </p:sp>
          <p:sp>
            <p:nvSpPr>
              <p:cNvPr id="85" name="Text Box 377"/>
              <p:cNvSpPr txBox="1">
                <a:spLocks noChangeArrowheads="1"/>
              </p:cNvSpPr>
              <p:nvPr/>
            </p:nvSpPr>
            <p:spPr bwMode="auto">
              <a:xfrm>
                <a:off x="6488" y="3103"/>
                <a:ext cx="2866" cy="47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Cheque Txn Count</a:t>
                </a:r>
              </a:p>
            </p:txBody>
          </p:sp>
          <p:sp>
            <p:nvSpPr>
              <p:cNvPr id="86" name="Text Box 378"/>
              <p:cNvSpPr txBox="1">
                <a:spLocks noChangeArrowheads="1"/>
              </p:cNvSpPr>
              <p:nvPr/>
            </p:nvSpPr>
            <p:spPr bwMode="auto">
              <a:xfrm>
                <a:off x="6486" y="3714"/>
                <a:ext cx="2868" cy="47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Internet Transfer Txn Count</a:t>
                </a:r>
              </a:p>
            </p:txBody>
          </p:sp>
          <p:sp>
            <p:nvSpPr>
              <p:cNvPr id="87" name="Text Box 379"/>
              <p:cNvSpPr txBox="1">
                <a:spLocks noChangeArrowheads="1"/>
              </p:cNvSpPr>
              <p:nvPr/>
            </p:nvSpPr>
            <p:spPr bwMode="auto">
              <a:xfrm>
                <a:off x="6488" y="4298"/>
                <a:ext cx="2868" cy="47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GIRO Txn Count</a:t>
                </a:r>
              </a:p>
            </p:txBody>
          </p:sp>
          <p:sp>
            <p:nvSpPr>
              <p:cNvPr id="88" name="Text Box 380"/>
              <p:cNvSpPr txBox="1">
                <a:spLocks noChangeArrowheads="1"/>
              </p:cNvSpPr>
              <p:nvPr/>
            </p:nvSpPr>
            <p:spPr bwMode="auto">
              <a:xfrm>
                <a:off x="4225" y="4935"/>
                <a:ext cx="1783" cy="7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Transaction Period by Day</a:t>
                </a:r>
              </a:p>
            </p:txBody>
          </p:sp>
          <p:sp>
            <p:nvSpPr>
              <p:cNvPr id="89" name="Text Box 381"/>
              <p:cNvSpPr txBox="1">
                <a:spLocks noChangeArrowheads="1"/>
              </p:cNvSpPr>
              <p:nvPr/>
            </p:nvSpPr>
            <p:spPr bwMode="auto">
              <a:xfrm>
                <a:off x="6488" y="5053"/>
                <a:ext cx="2868" cy="47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YYYYMMDD</a:t>
                </a:r>
              </a:p>
            </p:txBody>
          </p:sp>
          <p:sp>
            <p:nvSpPr>
              <p:cNvPr id="90" name="Text Box 382"/>
              <p:cNvSpPr txBox="1">
                <a:spLocks noChangeArrowheads="1"/>
              </p:cNvSpPr>
              <p:nvPr/>
            </p:nvSpPr>
            <p:spPr bwMode="auto">
              <a:xfrm>
                <a:off x="4226" y="6076"/>
                <a:ext cx="1783" cy="76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Cash Denominations</a:t>
                </a:r>
                <a:endParaRPr lang="en-SG" sz="9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91" name="Text Box 383"/>
              <p:cNvSpPr txBox="1">
                <a:spLocks noChangeArrowheads="1"/>
              </p:cNvSpPr>
              <p:nvPr/>
            </p:nvSpPr>
            <p:spPr bwMode="auto">
              <a:xfrm>
                <a:off x="6429" y="5939"/>
                <a:ext cx="2868" cy="47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Low (S$2 – S$100)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92" name="Text Box 384"/>
              <p:cNvSpPr txBox="1">
                <a:spLocks noChangeArrowheads="1"/>
              </p:cNvSpPr>
              <p:nvPr/>
            </p:nvSpPr>
            <p:spPr bwMode="auto">
              <a:xfrm>
                <a:off x="6429" y="6560"/>
                <a:ext cx="2868" cy="47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High (S$1,000 – S$10,000)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93" name="Text Box 385"/>
              <p:cNvSpPr txBox="1">
                <a:spLocks noChangeArrowheads="1"/>
              </p:cNvSpPr>
              <p:nvPr/>
            </p:nvSpPr>
            <p:spPr bwMode="auto">
              <a:xfrm>
                <a:off x="4225" y="7322"/>
                <a:ext cx="1783" cy="100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Currency Type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(Default Currency: SGD)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94" name="Text Box 386"/>
              <p:cNvSpPr txBox="1">
                <a:spLocks noChangeArrowheads="1"/>
              </p:cNvSpPr>
              <p:nvPr/>
            </p:nvSpPr>
            <p:spPr bwMode="auto">
              <a:xfrm>
                <a:off x="6412" y="7232"/>
                <a:ext cx="2868" cy="47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SGD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95" name="Text Box 387"/>
              <p:cNvSpPr txBox="1">
                <a:spLocks noChangeArrowheads="1"/>
              </p:cNvSpPr>
              <p:nvPr/>
            </p:nvSpPr>
            <p:spPr bwMode="auto">
              <a:xfrm>
                <a:off x="6412" y="7853"/>
                <a:ext cx="2868" cy="47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Foreign Currencies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96" name="Text Box 388"/>
              <p:cNvSpPr txBox="1">
                <a:spLocks noChangeArrowheads="1"/>
              </p:cNvSpPr>
              <p:nvPr/>
            </p:nvSpPr>
            <p:spPr bwMode="auto">
              <a:xfrm>
                <a:off x="4222" y="8796"/>
                <a:ext cx="1783" cy="76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Transaction Type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97" name="Text Box 389"/>
              <p:cNvSpPr txBox="1">
                <a:spLocks noChangeArrowheads="1"/>
              </p:cNvSpPr>
              <p:nvPr/>
            </p:nvSpPr>
            <p:spPr bwMode="auto">
              <a:xfrm>
                <a:off x="6412" y="8584"/>
                <a:ext cx="2868" cy="47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Credit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98" name="Text Box 390"/>
              <p:cNvSpPr txBox="1">
                <a:spLocks noChangeArrowheads="1"/>
              </p:cNvSpPr>
              <p:nvPr/>
            </p:nvSpPr>
            <p:spPr bwMode="auto">
              <a:xfrm>
                <a:off x="6412" y="9205"/>
                <a:ext cx="2868" cy="47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Debit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99" name="Text Box 391"/>
              <p:cNvSpPr txBox="1">
                <a:spLocks noChangeArrowheads="1"/>
              </p:cNvSpPr>
              <p:nvPr/>
            </p:nvSpPr>
            <p:spPr bwMode="auto">
              <a:xfrm>
                <a:off x="4230" y="10034"/>
                <a:ext cx="1783" cy="76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Transacted Amount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100" name="Text Box 392"/>
              <p:cNvSpPr txBox="1">
                <a:spLocks noChangeArrowheads="1"/>
              </p:cNvSpPr>
              <p:nvPr/>
            </p:nvSpPr>
            <p:spPr bwMode="auto">
              <a:xfrm>
                <a:off x="6395" y="9822"/>
                <a:ext cx="2868" cy="7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Total Transacted Amount over a Period (5days)</a:t>
                </a:r>
              </a:p>
            </p:txBody>
          </p:sp>
          <p:sp>
            <p:nvSpPr>
              <p:cNvPr id="101" name="Text Box 396"/>
              <p:cNvSpPr txBox="1">
                <a:spLocks noChangeArrowheads="1"/>
              </p:cNvSpPr>
              <p:nvPr/>
            </p:nvSpPr>
            <p:spPr bwMode="auto">
              <a:xfrm>
                <a:off x="6387" y="10728"/>
                <a:ext cx="2868" cy="47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Total Transacted Amount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102" name="Text Box 397"/>
              <p:cNvSpPr txBox="1">
                <a:spLocks noChangeArrowheads="1"/>
              </p:cNvSpPr>
              <p:nvPr/>
            </p:nvSpPr>
            <p:spPr bwMode="auto">
              <a:xfrm>
                <a:off x="4222" y="11542"/>
                <a:ext cx="1783" cy="76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Transacted Count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sp>
            <p:nvSpPr>
              <p:cNvPr id="103" name="Text Box 398"/>
              <p:cNvSpPr txBox="1">
                <a:spLocks noChangeArrowheads="1"/>
              </p:cNvSpPr>
              <p:nvPr/>
            </p:nvSpPr>
            <p:spPr bwMode="auto">
              <a:xfrm>
                <a:off x="6387" y="11329"/>
                <a:ext cx="2868" cy="7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Total Transacted Count over a Period (5days)</a:t>
                </a:r>
              </a:p>
            </p:txBody>
          </p:sp>
          <p:sp>
            <p:nvSpPr>
              <p:cNvPr id="104" name="Text Box 399"/>
              <p:cNvSpPr txBox="1">
                <a:spLocks noChangeArrowheads="1"/>
              </p:cNvSpPr>
              <p:nvPr/>
            </p:nvSpPr>
            <p:spPr bwMode="auto">
              <a:xfrm>
                <a:off x="6379" y="12235"/>
                <a:ext cx="2868" cy="47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Total Transacted Count</a:t>
                </a:r>
                <a:endParaRPr lang="en-SG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cxnSp>
            <p:nvCxnSpPr>
              <p:cNvPr id="105" name="AutoShape 400"/>
              <p:cNvCxnSpPr>
                <a:cxnSpLocks noChangeShapeType="1"/>
                <a:stCxn id="77" idx="3"/>
                <a:endCxn id="79" idx="1"/>
              </p:cNvCxnSpPr>
              <p:nvPr/>
            </p:nvCxnSpPr>
            <p:spPr bwMode="auto">
              <a:xfrm flipV="1">
                <a:off x="3810" y="1580"/>
                <a:ext cx="416" cy="5566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AutoShape 401"/>
              <p:cNvCxnSpPr>
                <a:cxnSpLocks noChangeShapeType="1"/>
                <a:stCxn id="77" idx="3"/>
                <a:endCxn id="83" idx="1"/>
              </p:cNvCxnSpPr>
              <p:nvPr/>
            </p:nvCxnSpPr>
            <p:spPr bwMode="auto">
              <a:xfrm flipV="1">
                <a:off x="3810" y="3677"/>
                <a:ext cx="415" cy="3469"/>
              </a:xfrm>
              <a:prstGeom prst="bentConnector3">
                <a:avLst>
                  <a:gd name="adj1" fmla="val 4988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7" name="AutoShape 402"/>
              <p:cNvCxnSpPr>
                <a:cxnSpLocks noChangeShapeType="1"/>
                <a:stCxn id="77" idx="3"/>
                <a:endCxn id="88" idx="1"/>
              </p:cNvCxnSpPr>
              <p:nvPr/>
            </p:nvCxnSpPr>
            <p:spPr bwMode="auto">
              <a:xfrm flipV="1">
                <a:off x="3810" y="5319"/>
                <a:ext cx="415" cy="1827"/>
              </a:xfrm>
              <a:prstGeom prst="bentConnector3">
                <a:avLst>
                  <a:gd name="adj1" fmla="val 4988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AutoShape 403"/>
              <p:cNvCxnSpPr>
                <a:cxnSpLocks noChangeShapeType="1"/>
                <a:stCxn id="77" idx="3"/>
                <a:endCxn id="90" idx="1"/>
              </p:cNvCxnSpPr>
              <p:nvPr/>
            </p:nvCxnSpPr>
            <p:spPr bwMode="auto">
              <a:xfrm flipV="1">
                <a:off x="3810" y="6460"/>
                <a:ext cx="416" cy="686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9" name="AutoShape 404"/>
              <p:cNvCxnSpPr>
                <a:cxnSpLocks noChangeShapeType="1"/>
                <a:stCxn id="77" idx="3"/>
                <a:endCxn id="93" idx="1"/>
              </p:cNvCxnSpPr>
              <p:nvPr/>
            </p:nvCxnSpPr>
            <p:spPr bwMode="auto">
              <a:xfrm>
                <a:off x="3810" y="7146"/>
                <a:ext cx="415" cy="679"/>
              </a:xfrm>
              <a:prstGeom prst="bentConnector3">
                <a:avLst>
                  <a:gd name="adj1" fmla="val 4988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0" name="AutoShape 405"/>
              <p:cNvCxnSpPr>
                <a:cxnSpLocks noChangeShapeType="1"/>
                <a:stCxn id="77" idx="3"/>
                <a:endCxn id="96" idx="1"/>
              </p:cNvCxnSpPr>
              <p:nvPr/>
            </p:nvCxnSpPr>
            <p:spPr bwMode="auto">
              <a:xfrm>
                <a:off x="3810" y="7146"/>
                <a:ext cx="412" cy="203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1" name="AutoShape 406"/>
              <p:cNvCxnSpPr>
                <a:cxnSpLocks noChangeShapeType="1"/>
                <a:stCxn id="77" idx="3"/>
                <a:endCxn id="99" idx="1"/>
              </p:cNvCxnSpPr>
              <p:nvPr/>
            </p:nvCxnSpPr>
            <p:spPr bwMode="auto">
              <a:xfrm>
                <a:off x="3810" y="7146"/>
                <a:ext cx="420" cy="3272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2" name="AutoShape 407"/>
              <p:cNvCxnSpPr>
                <a:cxnSpLocks noChangeShapeType="1"/>
                <a:stCxn id="77" idx="3"/>
                <a:endCxn id="102" idx="1"/>
              </p:cNvCxnSpPr>
              <p:nvPr/>
            </p:nvCxnSpPr>
            <p:spPr bwMode="auto">
              <a:xfrm>
                <a:off x="3810" y="7146"/>
                <a:ext cx="412" cy="4780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3" name="AutoShape 408"/>
              <p:cNvCxnSpPr>
                <a:cxnSpLocks noChangeShapeType="1"/>
                <a:stCxn id="79" idx="3"/>
                <a:endCxn id="80" idx="1"/>
              </p:cNvCxnSpPr>
              <p:nvPr/>
            </p:nvCxnSpPr>
            <p:spPr bwMode="auto">
              <a:xfrm flipV="1">
                <a:off x="5983" y="1086"/>
                <a:ext cx="505" cy="494"/>
              </a:xfrm>
              <a:prstGeom prst="bentConnector3">
                <a:avLst>
                  <a:gd name="adj1" fmla="val 49903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4" name="AutoShape 409"/>
              <p:cNvCxnSpPr>
                <a:cxnSpLocks noChangeShapeType="1"/>
                <a:stCxn id="79" idx="3"/>
                <a:endCxn id="81" idx="1"/>
              </p:cNvCxnSpPr>
              <p:nvPr/>
            </p:nvCxnSpPr>
            <p:spPr bwMode="auto">
              <a:xfrm>
                <a:off x="5983" y="1580"/>
                <a:ext cx="505" cy="6"/>
              </a:xfrm>
              <a:prstGeom prst="bentConnector3">
                <a:avLst>
                  <a:gd name="adj1" fmla="val 49903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" name="AutoShape 410"/>
              <p:cNvCxnSpPr>
                <a:cxnSpLocks noChangeShapeType="1"/>
                <a:stCxn id="79" idx="3"/>
                <a:endCxn id="82" idx="1"/>
              </p:cNvCxnSpPr>
              <p:nvPr/>
            </p:nvCxnSpPr>
            <p:spPr bwMode="auto">
              <a:xfrm>
                <a:off x="5983" y="1580"/>
                <a:ext cx="505" cy="522"/>
              </a:xfrm>
              <a:prstGeom prst="bentConnector3">
                <a:avLst>
                  <a:gd name="adj1" fmla="val 49903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AutoShape 411"/>
              <p:cNvCxnSpPr>
                <a:cxnSpLocks noChangeShapeType="1"/>
                <a:stCxn id="83" idx="3"/>
                <a:endCxn id="84" idx="1"/>
              </p:cNvCxnSpPr>
              <p:nvPr/>
            </p:nvCxnSpPr>
            <p:spPr bwMode="auto">
              <a:xfrm flipV="1">
                <a:off x="6008" y="2743"/>
                <a:ext cx="480" cy="934"/>
              </a:xfrm>
              <a:prstGeom prst="bentConnector3">
                <a:avLst>
                  <a:gd name="adj1" fmla="val 49792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" name="AutoShape 412"/>
              <p:cNvCxnSpPr>
                <a:cxnSpLocks noChangeShapeType="1"/>
                <a:stCxn id="83" idx="3"/>
                <a:endCxn id="85" idx="1"/>
              </p:cNvCxnSpPr>
              <p:nvPr/>
            </p:nvCxnSpPr>
            <p:spPr bwMode="auto">
              <a:xfrm flipV="1">
                <a:off x="6008" y="3341"/>
                <a:ext cx="480" cy="336"/>
              </a:xfrm>
              <a:prstGeom prst="bentConnector3">
                <a:avLst>
                  <a:gd name="adj1" fmla="val 49792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" name="AutoShape 414"/>
              <p:cNvCxnSpPr>
                <a:cxnSpLocks noChangeShapeType="1"/>
                <a:stCxn id="83" idx="3"/>
                <a:endCxn id="86" idx="1"/>
              </p:cNvCxnSpPr>
              <p:nvPr/>
            </p:nvCxnSpPr>
            <p:spPr bwMode="auto">
              <a:xfrm>
                <a:off x="6008" y="3677"/>
                <a:ext cx="478" cy="275"/>
              </a:xfrm>
              <a:prstGeom prst="bentConnector3">
                <a:avLst>
                  <a:gd name="adj1" fmla="val 49792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" name="AutoShape 415"/>
              <p:cNvCxnSpPr>
                <a:cxnSpLocks noChangeShapeType="1"/>
                <a:stCxn id="83" idx="3"/>
                <a:endCxn id="87" idx="1"/>
              </p:cNvCxnSpPr>
              <p:nvPr/>
            </p:nvCxnSpPr>
            <p:spPr bwMode="auto">
              <a:xfrm>
                <a:off x="6008" y="3677"/>
                <a:ext cx="480" cy="859"/>
              </a:xfrm>
              <a:prstGeom prst="bentConnector3">
                <a:avLst>
                  <a:gd name="adj1" fmla="val 49792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" name="AutoShape 416"/>
              <p:cNvCxnSpPr>
                <a:cxnSpLocks noChangeShapeType="1"/>
                <a:stCxn id="88" idx="3"/>
                <a:endCxn id="89" idx="1"/>
              </p:cNvCxnSpPr>
              <p:nvPr/>
            </p:nvCxnSpPr>
            <p:spPr bwMode="auto">
              <a:xfrm flipV="1">
                <a:off x="6008" y="5291"/>
                <a:ext cx="480" cy="28"/>
              </a:xfrm>
              <a:prstGeom prst="bentConnector3">
                <a:avLst>
                  <a:gd name="adj1" fmla="val 49792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" name="AutoShape 417"/>
              <p:cNvCxnSpPr>
                <a:cxnSpLocks noChangeShapeType="1"/>
                <a:stCxn id="90" idx="3"/>
                <a:endCxn id="91" idx="1"/>
              </p:cNvCxnSpPr>
              <p:nvPr/>
            </p:nvCxnSpPr>
            <p:spPr bwMode="auto">
              <a:xfrm flipV="1">
                <a:off x="6009" y="6177"/>
                <a:ext cx="420" cy="283"/>
              </a:xfrm>
              <a:prstGeom prst="bentConnector3">
                <a:avLst>
                  <a:gd name="adj1" fmla="val 49764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2" name="AutoShape 418"/>
              <p:cNvCxnSpPr>
                <a:cxnSpLocks noChangeShapeType="1"/>
                <a:stCxn id="90" idx="3"/>
                <a:endCxn id="92" idx="1"/>
              </p:cNvCxnSpPr>
              <p:nvPr/>
            </p:nvCxnSpPr>
            <p:spPr bwMode="auto">
              <a:xfrm>
                <a:off x="6009" y="6460"/>
                <a:ext cx="420" cy="338"/>
              </a:xfrm>
              <a:prstGeom prst="bentConnector3">
                <a:avLst>
                  <a:gd name="adj1" fmla="val 49764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3" name="AutoShape 419"/>
              <p:cNvCxnSpPr>
                <a:cxnSpLocks noChangeShapeType="1"/>
                <a:stCxn id="93" idx="3"/>
                <a:endCxn id="94" idx="1"/>
              </p:cNvCxnSpPr>
              <p:nvPr/>
            </p:nvCxnSpPr>
            <p:spPr bwMode="auto">
              <a:xfrm flipV="1">
                <a:off x="6008" y="7470"/>
                <a:ext cx="404" cy="355"/>
              </a:xfrm>
              <a:prstGeom prst="bentConnector3">
                <a:avLst>
                  <a:gd name="adj1" fmla="val 49755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4" name="AutoShape 420"/>
              <p:cNvCxnSpPr>
                <a:cxnSpLocks noChangeShapeType="1"/>
                <a:stCxn id="93" idx="3"/>
                <a:endCxn id="95" idx="1"/>
              </p:cNvCxnSpPr>
              <p:nvPr/>
            </p:nvCxnSpPr>
            <p:spPr bwMode="auto">
              <a:xfrm>
                <a:off x="6008" y="7825"/>
                <a:ext cx="404" cy="266"/>
              </a:xfrm>
              <a:prstGeom prst="bentConnector3">
                <a:avLst>
                  <a:gd name="adj1" fmla="val 49755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5" name="AutoShape 421"/>
              <p:cNvCxnSpPr>
                <a:cxnSpLocks noChangeShapeType="1"/>
                <a:stCxn id="96" idx="3"/>
                <a:endCxn id="97" idx="1"/>
              </p:cNvCxnSpPr>
              <p:nvPr/>
            </p:nvCxnSpPr>
            <p:spPr bwMode="auto">
              <a:xfrm flipV="1">
                <a:off x="6005" y="8822"/>
                <a:ext cx="407" cy="358"/>
              </a:xfrm>
              <a:prstGeom prst="bentConnector3">
                <a:avLst>
                  <a:gd name="adj1" fmla="val 49875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6" name="AutoShape 422"/>
              <p:cNvCxnSpPr>
                <a:cxnSpLocks noChangeShapeType="1"/>
                <a:stCxn id="96" idx="3"/>
                <a:endCxn id="98" idx="1"/>
              </p:cNvCxnSpPr>
              <p:nvPr/>
            </p:nvCxnSpPr>
            <p:spPr bwMode="auto">
              <a:xfrm>
                <a:off x="6005" y="9180"/>
                <a:ext cx="407" cy="263"/>
              </a:xfrm>
              <a:prstGeom prst="bentConnector3">
                <a:avLst>
                  <a:gd name="adj1" fmla="val 49875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" name="AutoShape 423"/>
              <p:cNvCxnSpPr>
                <a:cxnSpLocks noChangeShapeType="1"/>
                <a:stCxn id="99" idx="3"/>
                <a:endCxn id="100" idx="1"/>
              </p:cNvCxnSpPr>
              <p:nvPr/>
            </p:nvCxnSpPr>
            <p:spPr bwMode="auto">
              <a:xfrm flipV="1">
                <a:off x="6013" y="10206"/>
                <a:ext cx="382" cy="212"/>
              </a:xfrm>
              <a:prstGeom prst="bentConnector3">
                <a:avLst>
                  <a:gd name="adj1" fmla="val 49736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" name="AutoShape 424"/>
              <p:cNvCxnSpPr>
                <a:cxnSpLocks noChangeShapeType="1"/>
                <a:stCxn id="99" idx="3"/>
                <a:endCxn id="101" idx="1"/>
              </p:cNvCxnSpPr>
              <p:nvPr/>
            </p:nvCxnSpPr>
            <p:spPr bwMode="auto">
              <a:xfrm>
                <a:off x="6013" y="10418"/>
                <a:ext cx="374" cy="548"/>
              </a:xfrm>
              <a:prstGeom prst="bentConnector3">
                <a:avLst>
                  <a:gd name="adj1" fmla="val 49731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" name="AutoShape 425"/>
              <p:cNvCxnSpPr>
                <a:cxnSpLocks noChangeShapeType="1"/>
                <a:stCxn id="102" idx="3"/>
                <a:endCxn id="103" idx="1"/>
              </p:cNvCxnSpPr>
              <p:nvPr/>
            </p:nvCxnSpPr>
            <p:spPr bwMode="auto">
              <a:xfrm flipV="1">
                <a:off x="6005" y="11713"/>
                <a:ext cx="382" cy="213"/>
              </a:xfrm>
              <a:prstGeom prst="bentConnector3">
                <a:avLst>
                  <a:gd name="adj1" fmla="val 49736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" name="AutoShape 426"/>
              <p:cNvCxnSpPr>
                <a:cxnSpLocks noChangeShapeType="1"/>
                <a:stCxn id="102" idx="3"/>
                <a:endCxn id="104" idx="1"/>
              </p:cNvCxnSpPr>
              <p:nvPr/>
            </p:nvCxnSpPr>
            <p:spPr bwMode="auto">
              <a:xfrm>
                <a:off x="6005" y="11926"/>
                <a:ext cx="374" cy="547"/>
              </a:xfrm>
              <a:prstGeom prst="bentConnector3">
                <a:avLst>
                  <a:gd name="adj1" fmla="val 49731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304608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78830"/>
          <a:stretch/>
        </p:blipFill>
        <p:spPr>
          <a:xfrm>
            <a:off x="0" y="0"/>
            <a:ext cx="879676" cy="74350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73329" y="1158493"/>
            <a:ext cx="1412694" cy="5298141"/>
            <a:chOff x="10210946" y="1274240"/>
            <a:chExt cx="1412694" cy="5298141"/>
          </a:xfrm>
        </p:grpSpPr>
        <p:pic>
          <p:nvPicPr>
            <p:cNvPr id="10" name="Picture 2" descr="Image result for customer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862" y="1274240"/>
              <a:ext cx="1269949" cy="99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Image result for transaction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5109" y="3030872"/>
              <a:ext cx="1184368" cy="1184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Image result for fraud  icon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02" t="19291" r="31990" b="21924"/>
            <a:stretch/>
          </p:blipFill>
          <p:spPr bwMode="auto">
            <a:xfrm flipH="1">
              <a:off x="10402562" y="5006224"/>
              <a:ext cx="1029462" cy="1042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0441770" y="2243212"/>
              <a:ext cx="960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Customers</a:t>
              </a:r>
              <a:endParaRPr lang="en-SG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407106" y="4125394"/>
              <a:ext cx="1096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Transactions</a:t>
              </a:r>
              <a:endParaRPr lang="en-SG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10946" y="6049161"/>
              <a:ext cx="14126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Fraud Attributes </a:t>
              </a:r>
            </a:p>
            <a:p>
              <a:pPr algn="ctr"/>
              <a:r>
                <a:rPr lang="en-US" sz="1400" dirty="0"/>
                <a:t>&amp; Scenarios</a:t>
              </a:r>
              <a:endParaRPr lang="en-SG" sz="14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-2" y="915616"/>
            <a:ext cx="1586023" cy="36080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31667" t="26923" r="30897" b="12450"/>
          <a:stretch/>
        </p:blipFill>
        <p:spPr>
          <a:xfrm>
            <a:off x="851344" y="77980"/>
            <a:ext cx="730572" cy="665520"/>
          </a:xfrm>
          <a:prstGeom prst="rect">
            <a:avLst/>
          </a:prstGeom>
        </p:spPr>
      </p:pic>
      <p:grpSp>
        <p:nvGrpSpPr>
          <p:cNvPr id="279" name="Canvas 3"/>
          <p:cNvGrpSpPr/>
          <p:nvPr/>
        </p:nvGrpSpPr>
        <p:grpSpPr>
          <a:xfrm>
            <a:off x="2026398" y="305663"/>
            <a:ext cx="7949720" cy="6152437"/>
            <a:chOff x="27418" y="53251"/>
            <a:chExt cx="7949720" cy="6152437"/>
          </a:xfrm>
        </p:grpSpPr>
        <p:sp>
          <p:nvSpPr>
            <p:cNvPr id="281" name="Text Box 216"/>
            <p:cNvSpPr txBox="1">
              <a:spLocks noChangeArrowheads="1"/>
            </p:cNvSpPr>
            <p:nvPr/>
          </p:nvSpPr>
          <p:spPr bwMode="auto">
            <a:xfrm>
              <a:off x="44199" y="53251"/>
              <a:ext cx="2941320" cy="30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SG" sz="1100" b="1" u="sng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rPr>
                <a:t>Cash Transaction Fraud Scenario Decision Tree</a:t>
              </a:r>
              <a:endParaRPr lang="en-SG" sz="12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282" name="Text Box 216"/>
            <p:cNvSpPr txBox="1">
              <a:spLocks noChangeArrowheads="1"/>
            </p:cNvSpPr>
            <p:nvPr/>
          </p:nvSpPr>
          <p:spPr bwMode="auto">
            <a:xfrm>
              <a:off x="44198" y="270533"/>
              <a:ext cx="3993647" cy="4175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180340" indent="-180340">
                <a:lnSpc>
                  <a:spcPct val="115000"/>
                </a:lnSpc>
                <a:spcAft>
                  <a:spcPts val="0"/>
                </a:spcAft>
              </a:pPr>
              <a:r>
                <a:rPr lang="en-SG" sz="900" i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rPr>
                <a:t>* 	Each account type will have a similar decision branches to the fraud scenarios, however, the thresholds used will be different</a:t>
              </a:r>
              <a:endParaRPr lang="en-SG" sz="12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27418" y="104792"/>
              <a:ext cx="7949720" cy="6100896"/>
              <a:chOff x="27418" y="104792"/>
              <a:chExt cx="7949720" cy="6100896"/>
            </a:xfrm>
          </p:grpSpPr>
          <p:sp>
            <p:nvSpPr>
              <p:cNvPr id="284" name="Text Box 36"/>
              <p:cNvSpPr txBox="1">
                <a:spLocks noChangeArrowheads="1"/>
              </p:cNvSpPr>
              <p:nvPr/>
            </p:nvSpPr>
            <p:spPr bwMode="auto">
              <a:xfrm>
                <a:off x="5831840" y="104792"/>
                <a:ext cx="694055" cy="18478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Account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285" name="Text Box 36"/>
              <p:cNvSpPr txBox="1">
                <a:spLocks noChangeArrowheads="1"/>
              </p:cNvSpPr>
              <p:nvPr/>
            </p:nvSpPr>
            <p:spPr bwMode="auto">
              <a:xfrm>
                <a:off x="4631055" y="576597"/>
                <a:ext cx="913130" cy="20828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Individual*</a:t>
                </a:r>
                <a:endParaRPr lang="en-SG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cxnSp>
            <p:nvCxnSpPr>
              <p:cNvPr id="286" name="AutoShape 58"/>
              <p:cNvCxnSpPr>
                <a:cxnSpLocks noChangeShapeType="1"/>
                <a:stCxn id="345" idx="2"/>
                <a:endCxn id="291" idx="0"/>
              </p:cNvCxnSpPr>
              <p:nvPr/>
            </p:nvCxnSpPr>
            <p:spPr bwMode="auto">
              <a:xfrm rot="5400000">
                <a:off x="2445804" y="3330036"/>
                <a:ext cx="412979" cy="73062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7" name="AutoShape 68"/>
              <p:cNvCxnSpPr>
                <a:cxnSpLocks noChangeShapeType="1"/>
                <a:stCxn id="345" idx="2"/>
                <a:endCxn id="296" idx="0"/>
              </p:cNvCxnSpPr>
              <p:nvPr/>
            </p:nvCxnSpPr>
            <p:spPr bwMode="auto">
              <a:xfrm rot="5400000">
                <a:off x="2810618" y="3694850"/>
                <a:ext cx="412979" cy="997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8" name="AutoShape 58"/>
              <p:cNvCxnSpPr>
                <a:cxnSpLocks noChangeShapeType="1"/>
                <a:stCxn id="289" idx="2"/>
                <a:endCxn id="327" idx="0"/>
              </p:cNvCxnSpPr>
              <p:nvPr/>
            </p:nvCxnSpPr>
            <p:spPr bwMode="auto">
              <a:xfrm rot="5400000">
                <a:off x="1314681" y="748387"/>
                <a:ext cx="404390" cy="1314370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89" name="Text Box 60"/>
              <p:cNvSpPr txBox="1">
                <a:spLocks noChangeArrowheads="1"/>
              </p:cNvSpPr>
              <p:nvPr/>
            </p:nvSpPr>
            <p:spPr bwMode="auto">
              <a:xfrm>
                <a:off x="1765121" y="1023037"/>
                <a:ext cx="817880" cy="1803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Multiple Txn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290" name="AutoShape 68"/>
              <p:cNvCxnSpPr>
                <a:cxnSpLocks noChangeShapeType="1"/>
                <a:stCxn id="289" idx="2"/>
                <a:endCxn id="328" idx="0"/>
              </p:cNvCxnSpPr>
              <p:nvPr/>
            </p:nvCxnSpPr>
            <p:spPr bwMode="auto">
              <a:xfrm rot="16200000" flipH="1">
                <a:off x="2463723" y="913714"/>
                <a:ext cx="397374" cy="976699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91" name="Text Box 117"/>
              <p:cNvSpPr txBox="1">
                <a:spLocks noChangeArrowheads="1"/>
              </p:cNvSpPr>
              <p:nvPr/>
            </p:nvSpPr>
            <p:spPr bwMode="auto">
              <a:xfrm>
                <a:off x="1962981" y="3901838"/>
                <a:ext cx="648000" cy="33401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Local Currency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292" name="Text Box 51"/>
              <p:cNvSpPr txBox="1">
                <a:spLocks noChangeArrowheads="1"/>
              </p:cNvSpPr>
              <p:nvPr/>
            </p:nvSpPr>
            <p:spPr bwMode="auto">
              <a:xfrm>
                <a:off x="2778437" y="4524759"/>
                <a:ext cx="484850" cy="54684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High Txn Amount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293" name="Text Box 52"/>
              <p:cNvSpPr txBox="1">
                <a:spLocks noChangeArrowheads="1"/>
              </p:cNvSpPr>
              <p:nvPr/>
            </p:nvSpPr>
            <p:spPr bwMode="auto">
              <a:xfrm>
                <a:off x="2199733" y="4524759"/>
                <a:ext cx="480710" cy="54697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Normal Txn Amount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294" name="AutoShape 54"/>
              <p:cNvCxnSpPr>
                <a:cxnSpLocks noChangeShapeType="1"/>
                <a:stCxn id="296" idx="2"/>
                <a:endCxn id="292" idx="0"/>
              </p:cNvCxnSpPr>
              <p:nvPr/>
            </p:nvCxnSpPr>
            <p:spPr bwMode="auto">
              <a:xfrm rot="16200000" flipH="1">
                <a:off x="2874280" y="4378176"/>
                <a:ext cx="288911" cy="425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5" name="AutoShape 55"/>
              <p:cNvCxnSpPr>
                <a:cxnSpLocks noChangeShapeType="1"/>
                <a:stCxn id="296" idx="2"/>
                <a:endCxn id="293" idx="0"/>
              </p:cNvCxnSpPr>
              <p:nvPr/>
            </p:nvCxnSpPr>
            <p:spPr bwMode="auto">
              <a:xfrm rot="5400000">
                <a:off x="2583893" y="4092043"/>
                <a:ext cx="288911" cy="576520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96" name="Text Box 47"/>
              <p:cNvSpPr txBox="1">
                <a:spLocks noChangeArrowheads="1"/>
              </p:cNvSpPr>
              <p:nvPr/>
            </p:nvSpPr>
            <p:spPr bwMode="auto">
              <a:xfrm>
                <a:off x="2692608" y="3901838"/>
                <a:ext cx="648000" cy="33401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Foreign Currency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297" name="AutoShape 53"/>
              <p:cNvCxnSpPr>
                <a:cxnSpLocks noChangeShapeType="1"/>
                <a:stCxn id="341" idx="2"/>
                <a:endCxn id="345" idx="0"/>
              </p:cNvCxnSpPr>
              <p:nvPr/>
            </p:nvCxnSpPr>
            <p:spPr bwMode="auto">
              <a:xfrm rot="16200000" flipH="1">
                <a:off x="2263577" y="2518830"/>
                <a:ext cx="796563" cy="71149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8" name="AutoShape 53"/>
              <p:cNvCxnSpPr>
                <a:cxnSpLocks noChangeShapeType="1"/>
                <a:stCxn id="341" idx="2"/>
                <a:endCxn id="344" idx="0"/>
              </p:cNvCxnSpPr>
              <p:nvPr/>
            </p:nvCxnSpPr>
            <p:spPr bwMode="auto">
              <a:xfrm rot="16200000" flipH="1">
                <a:off x="1909563" y="2872844"/>
                <a:ext cx="796564" cy="3468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99" name="Rectangle: Rounded Corners 127"/>
              <p:cNvSpPr>
                <a:spLocks noChangeArrowheads="1"/>
              </p:cNvSpPr>
              <p:nvPr/>
            </p:nvSpPr>
            <p:spPr bwMode="auto">
              <a:xfrm>
                <a:off x="2680443" y="5195482"/>
                <a:ext cx="684000" cy="359410"/>
              </a:xfrm>
              <a:prstGeom prst="roundRect">
                <a:avLst>
                  <a:gd name="adj" fmla="val 13218"/>
                </a:avLst>
              </a:prstGeom>
              <a:noFill/>
              <a:ln w="25400" cap="flat" cmpd="sng" algn="ctr">
                <a:solidFill>
                  <a:schemeClr val="accent2">
                    <a:lumMod val="100000"/>
                    <a:lumOff val="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36000" tIns="0" rIns="36000" bIns="0" anchor="ctr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900" b="1"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Calibri" panose="020F0502020204030204" pitchFamily="34" charset="0"/>
                  </a:rPr>
                  <a:t>Fraud Scenario 5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00" name="Text Box 63"/>
              <p:cNvSpPr txBox="1">
                <a:spLocks noChangeArrowheads="1"/>
              </p:cNvSpPr>
              <p:nvPr/>
            </p:nvSpPr>
            <p:spPr bwMode="auto">
              <a:xfrm>
                <a:off x="3119971" y="2145647"/>
                <a:ext cx="748030" cy="32512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Very High Txn Count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01" name="Text Box 59"/>
              <p:cNvSpPr txBox="1">
                <a:spLocks noChangeArrowheads="1"/>
              </p:cNvSpPr>
              <p:nvPr/>
            </p:nvSpPr>
            <p:spPr bwMode="auto">
              <a:xfrm>
                <a:off x="3950657" y="4524681"/>
                <a:ext cx="468376" cy="55040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High Txn Amount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02" name="Text Box 61"/>
              <p:cNvSpPr txBox="1">
                <a:spLocks noChangeArrowheads="1"/>
              </p:cNvSpPr>
              <p:nvPr/>
            </p:nvSpPr>
            <p:spPr bwMode="auto">
              <a:xfrm>
                <a:off x="3400721" y="4521262"/>
                <a:ext cx="467280" cy="54709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Normal Txn Amount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03" name="Text Box 62"/>
              <p:cNvSpPr txBox="1">
                <a:spLocks noChangeArrowheads="1"/>
              </p:cNvSpPr>
              <p:nvPr/>
            </p:nvSpPr>
            <p:spPr bwMode="auto">
              <a:xfrm>
                <a:off x="3508062" y="3932819"/>
                <a:ext cx="830965" cy="371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700" dirty="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Normal  /High Denomination Amount</a:t>
                </a:r>
                <a:endParaRPr lang="en-SG" sz="1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04" name="Text Box 63"/>
              <p:cNvSpPr txBox="1">
                <a:spLocks noChangeArrowheads="1"/>
              </p:cNvSpPr>
              <p:nvPr/>
            </p:nvSpPr>
            <p:spPr bwMode="auto">
              <a:xfrm>
                <a:off x="4436519" y="3924959"/>
                <a:ext cx="836930" cy="32448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800" dirty="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Low Denomination Amount</a:t>
                </a:r>
                <a:endParaRPr lang="en-SG" sz="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05" name="AutoShape 64"/>
              <p:cNvCxnSpPr>
                <a:cxnSpLocks noChangeShapeType="1"/>
                <a:stCxn id="303" idx="2"/>
                <a:endCxn id="302" idx="0"/>
              </p:cNvCxnSpPr>
              <p:nvPr/>
            </p:nvCxnSpPr>
            <p:spPr bwMode="auto">
              <a:xfrm rot="5400000">
                <a:off x="3670582" y="4268298"/>
                <a:ext cx="216743" cy="28918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6" name="AutoShape 65"/>
              <p:cNvCxnSpPr>
                <a:cxnSpLocks noChangeShapeType="1"/>
                <a:stCxn id="303" idx="2"/>
                <a:endCxn id="301" idx="0"/>
              </p:cNvCxnSpPr>
              <p:nvPr/>
            </p:nvCxnSpPr>
            <p:spPr bwMode="auto">
              <a:xfrm rot="16200000" flipH="1">
                <a:off x="3944114" y="4283950"/>
                <a:ext cx="220162" cy="261300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07" name="Text Box 66"/>
              <p:cNvSpPr txBox="1">
                <a:spLocks noChangeArrowheads="1"/>
              </p:cNvSpPr>
              <p:nvPr/>
            </p:nvSpPr>
            <p:spPr bwMode="auto">
              <a:xfrm>
                <a:off x="5030900" y="4520855"/>
                <a:ext cx="472718" cy="54392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High Txn Amount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08" name="Text Box 67"/>
              <p:cNvSpPr txBox="1">
                <a:spLocks noChangeArrowheads="1"/>
              </p:cNvSpPr>
              <p:nvPr/>
            </p:nvSpPr>
            <p:spPr bwMode="auto">
              <a:xfrm>
                <a:off x="4486850" y="4524173"/>
                <a:ext cx="482863" cy="54411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Normal Txn Amount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09" name="AutoShape 69"/>
              <p:cNvCxnSpPr>
                <a:cxnSpLocks noChangeShapeType="1"/>
                <a:stCxn id="304" idx="2"/>
                <a:endCxn id="307" idx="0"/>
              </p:cNvCxnSpPr>
              <p:nvPr/>
            </p:nvCxnSpPr>
            <p:spPr bwMode="auto">
              <a:xfrm rot="16200000" flipH="1">
                <a:off x="4925416" y="4179011"/>
                <a:ext cx="271411" cy="412275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0" name="AutoShape 70"/>
              <p:cNvCxnSpPr>
                <a:cxnSpLocks noChangeShapeType="1"/>
                <a:stCxn id="304" idx="2"/>
                <a:endCxn id="308" idx="0"/>
              </p:cNvCxnSpPr>
              <p:nvPr/>
            </p:nvCxnSpPr>
            <p:spPr bwMode="auto">
              <a:xfrm rot="5400000">
                <a:off x="4654269" y="4323457"/>
                <a:ext cx="274729" cy="126702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11" name="Rectangle: Rounded Corners 140"/>
              <p:cNvSpPr>
                <a:spLocks noChangeArrowheads="1"/>
              </p:cNvSpPr>
              <p:nvPr/>
            </p:nvSpPr>
            <p:spPr bwMode="auto">
              <a:xfrm>
                <a:off x="4923754" y="5173243"/>
                <a:ext cx="684000" cy="359410"/>
              </a:xfrm>
              <a:prstGeom prst="roundRect">
                <a:avLst>
                  <a:gd name="adj" fmla="val 13218"/>
                </a:avLst>
              </a:prstGeom>
              <a:noFill/>
              <a:ln w="25400" cap="flat" cmpd="sng" algn="ctr">
                <a:solidFill>
                  <a:schemeClr val="accent2">
                    <a:lumMod val="100000"/>
                    <a:lumOff val="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36000" tIns="0" rIns="36000" bIns="0" anchor="ctr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900"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Calibri" panose="020F0502020204030204" pitchFamily="34" charset="0"/>
                  </a:rPr>
                  <a:t>Fraud Scenario 7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12" name="Rectangle: Rounded Corners 141"/>
              <p:cNvSpPr>
                <a:spLocks noChangeArrowheads="1"/>
              </p:cNvSpPr>
              <p:nvPr/>
            </p:nvSpPr>
            <p:spPr bwMode="auto">
              <a:xfrm>
                <a:off x="3843872" y="5189977"/>
                <a:ext cx="684000" cy="359410"/>
              </a:xfrm>
              <a:prstGeom prst="roundRect">
                <a:avLst>
                  <a:gd name="adj" fmla="val 13218"/>
                </a:avLst>
              </a:prstGeom>
              <a:noFill/>
              <a:ln w="25400" cap="flat" cmpd="sng" algn="ctr">
                <a:solidFill>
                  <a:schemeClr val="accent2">
                    <a:lumMod val="100000"/>
                    <a:lumOff val="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36000" tIns="0" rIns="36000" bIns="0" anchor="ctr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900" b="1"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Calibri" panose="020F0502020204030204" pitchFamily="34" charset="0"/>
                  </a:rPr>
                  <a:t>Fraud Scenario 2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13" name="Rectangle: Rounded Corners 142"/>
              <p:cNvSpPr>
                <a:spLocks noChangeArrowheads="1"/>
              </p:cNvSpPr>
              <p:nvPr/>
            </p:nvSpPr>
            <p:spPr bwMode="auto">
              <a:xfrm>
                <a:off x="3147912" y="2582203"/>
                <a:ext cx="684000" cy="359410"/>
              </a:xfrm>
              <a:prstGeom prst="roundRect">
                <a:avLst>
                  <a:gd name="adj" fmla="val 13218"/>
                </a:avLst>
              </a:prstGeom>
              <a:noFill/>
              <a:ln w="25400" cap="flat" cmpd="sng" algn="ctr">
                <a:solidFill>
                  <a:schemeClr val="accent2">
                    <a:lumMod val="100000"/>
                    <a:lumOff val="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36000" tIns="0" rIns="36000" bIns="0" anchor="ctr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900"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Calibri" panose="020F0502020204030204" pitchFamily="34" charset="0"/>
                  </a:rPr>
                  <a:t>Fraud Scenario 8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14" name="AutoShape 53"/>
              <p:cNvCxnSpPr>
                <a:cxnSpLocks noChangeShapeType="1"/>
                <a:stCxn id="342" idx="2"/>
                <a:endCxn id="364" idx="0"/>
              </p:cNvCxnSpPr>
              <p:nvPr/>
            </p:nvCxnSpPr>
            <p:spPr bwMode="auto">
              <a:xfrm rot="5400000">
                <a:off x="3730514" y="2685080"/>
                <a:ext cx="885408" cy="45424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5" name="AutoShape 53"/>
              <p:cNvCxnSpPr>
                <a:cxnSpLocks noChangeShapeType="1"/>
                <a:stCxn id="363" idx="2"/>
                <a:endCxn id="304" idx="0"/>
              </p:cNvCxnSpPr>
              <p:nvPr/>
            </p:nvCxnSpPr>
            <p:spPr bwMode="auto">
              <a:xfrm rot="5400000">
                <a:off x="4678304" y="3747486"/>
                <a:ext cx="354153" cy="792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6" name="AutoShape 53"/>
              <p:cNvCxnSpPr>
                <a:cxnSpLocks noChangeShapeType="1"/>
                <a:stCxn id="285" idx="2"/>
                <a:endCxn id="382" idx="0"/>
              </p:cNvCxnSpPr>
              <p:nvPr/>
            </p:nvCxnSpPr>
            <p:spPr bwMode="auto">
              <a:xfrm rot="16200000" flipH="1">
                <a:off x="5656459" y="216037"/>
                <a:ext cx="238319" cy="1375997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7" name="AutoShape 53"/>
              <p:cNvCxnSpPr>
                <a:cxnSpLocks noChangeShapeType="1"/>
                <a:stCxn id="285" idx="2"/>
                <a:endCxn id="289" idx="0"/>
              </p:cNvCxnSpPr>
              <p:nvPr/>
            </p:nvCxnSpPr>
            <p:spPr bwMode="auto">
              <a:xfrm rot="5400000">
                <a:off x="3511761" y="-552822"/>
                <a:ext cx="238160" cy="2913559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18" name="Text Box 36"/>
              <p:cNvSpPr txBox="1">
                <a:spLocks noChangeArrowheads="1"/>
              </p:cNvSpPr>
              <p:nvPr/>
            </p:nvSpPr>
            <p:spPr bwMode="auto">
              <a:xfrm>
                <a:off x="6769100" y="575962"/>
                <a:ext cx="913130" cy="20828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Organization*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19" name="AutoShape 53"/>
              <p:cNvCxnSpPr>
                <a:cxnSpLocks noChangeShapeType="1"/>
              </p:cNvCxnSpPr>
              <p:nvPr/>
            </p:nvCxnSpPr>
            <p:spPr bwMode="auto">
              <a:xfrm rot="5400000">
                <a:off x="5494655" y="-108568"/>
                <a:ext cx="287020" cy="1082675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0" name="AutoShape 53"/>
              <p:cNvCxnSpPr>
                <a:cxnSpLocks noChangeShapeType="1"/>
              </p:cNvCxnSpPr>
              <p:nvPr/>
            </p:nvCxnSpPr>
            <p:spPr bwMode="auto">
              <a:xfrm rot="16200000" flipH="1">
                <a:off x="6558915" y="-90153"/>
                <a:ext cx="286385" cy="1046480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21" name="Oval 320"/>
              <p:cNvSpPr>
                <a:spLocks noChangeArrowheads="1"/>
              </p:cNvSpPr>
              <p:nvPr/>
            </p:nvSpPr>
            <p:spPr bwMode="auto">
              <a:xfrm>
                <a:off x="7074166" y="977730"/>
                <a:ext cx="288000" cy="288000"/>
              </a:xfrm>
              <a:prstGeom prst="ellipse">
                <a:avLst/>
              </a:prstGeom>
              <a:solidFill>
                <a:schemeClr val="bg1">
                  <a:lumMod val="100000"/>
                  <a:lumOff val="0"/>
                </a:schemeClr>
              </a:solidFill>
              <a:ln w="12700" cap="flat" cmpd="sng" algn="ctr">
                <a:solidFill>
                  <a:schemeClr val="tx1">
                    <a:lumMod val="100000"/>
                    <a:lumOff val="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36000" tIns="36000" rIns="36000" bIns="36000" anchor="ctr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0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...</a:t>
                </a:r>
                <a:endParaRPr lang="en-SG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cxnSp>
            <p:nvCxnSpPr>
              <p:cNvPr id="322" name="AutoShape 53"/>
              <p:cNvCxnSpPr>
                <a:cxnSpLocks noChangeShapeType="1"/>
                <a:stCxn id="318" idx="2"/>
                <a:endCxn id="321" idx="0"/>
              </p:cNvCxnSpPr>
              <p:nvPr/>
            </p:nvCxnSpPr>
            <p:spPr bwMode="auto">
              <a:xfrm rot="5400000">
                <a:off x="7125172" y="877237"/>
                <a:ext cx="193488" cy="7499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3" name="AutoShape 663"/>
              <p:cNvCxnSpPr>
                <a:cxnSpLocks noChangeShapeType="1"/>
                <a:stCxn id="292" idx="2"/>
                <a:endCxn id="299" idx="0"/>
              </p:cNvCxnSpPr>
              <p:nvPr/>
            </p:nvCxnSpPr>
            <p:spPr bwMode="auto">
              <a:xfrm rot="16200000" flipH="1">
                <a:off x="2959714" y="5132753"/>
                <a:ext cx="123876" cy="1581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4" name="AutoShape 664"/>
              <p:cNvCxnSpPr>
                <a:cxnSpLocks noChangeShapeType="1"/>
                <a:stCxn id="301" idx="2"/>
                <a:endCxn id="312" idx="0"/>
              </p:cNvCxnSpPr>
              <p:nvPr/>
            </p:nvCxnSpPr>
            <p:spPr bwMode="auto">
              <a:xfrm rot="16200000" flipH="1">
                <a:off x="4127915" y="5132019"/>
                <a:ext cx="114887" cy="1027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5" name="AutoShape 665"/>
              <p:cNvCxnSpPr>
                <a:cxnSpLocks noChangeShapeType="1"/>
                <a:stCxn id="307" idx="2"/>
                <a:endCxn id="311" idx="0"/>
              </p:cNvCxnSpPr>
              <p:nvPr/>
            </p:nvCxnSpPr>
            <p:spPr bwMode="auto">
              <a:xfrm rot="5400000">
                <a:off x="5212273" y="5118257"/>
                <a:ext cx="108468" cy="1505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6" name="AutoShape 666"/>
              <p:cNvCxnSpPr>
                <a:cxnSpLocks noChangeShapeType="1"/>
                <a:stCxn id="300" idx="2"/>
                <a:endCxn id="313" idx="0"/>
              </p:cNvCxnSpPr>
              <p:nvPr/>
            </p:nvCxnSpPr>
            <p:spPr bwMode="auto">
              <a:xfrm rot="5400000">
                <a:off x="3436231" y="2524448"/>
                <a:ext cx="111436" cy="407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27" name="Text Box 60"/>
              <p:cNvSpPr txBox="1">
                <a:spLocks noChangeArrowheads="1"/>
              </p:cNvSpPr>
              <p:nvPr/>
            </p:nvSpPr>
            <p:spPr bwMode="auto">
              <a:xfrm>
                <a:off x="450751" y="1607767"/>
                <a:ext cx="817880" cy="17970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Single Day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28" name="Text Box 60"/>
              <p:cNvSpPr txBox="1">
                <a:spLocks noChangeArrowheads="1"/>
              </p:cNvSpPr>
              <p:nvPr/>
            </p:nvSpPr>
            <p:spPr bwMode="auto">
              <a:xfrm>
                <a:off x="2622350" y="1600751"/>
                <a:ext cx="1056819" cy="180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 a Period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29" name="Text Box 60"/>
              <p:cNvSpPr txBox="1">
                <a:spLocks noChangeArrowheads="1"/>
              </p:cNvSpPr>
              <p:nvPr/>
            </p:nvSpPr>
            <p:spPr bwMode="auto">
              <a:xfrm>
                <a:off x="892547" y="2752734"/>
                <a:ext cx="613116" cy="216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Others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30" name="Text Box 60"/>
              <p:cNvSpPr txBox="1">
                <a:spLocks noChangeArrowheads="1"/>
              </p:cNvSpPr>
              <p:nvPr/>
            </p:nvSpPr>
            <p:spPr bwMode="auto">
              <a:xfrm>
                <a:off x="137007" y="2752736"/>
                <a:ext cx="705922" cy="216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Credit Type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31" name="Connector: Elbow 38"/>
              <p:cNvCxnSpPr>
                <a:stCxn id="336" idx="2"/>
                <a:endCxn id="329" idx="0"/>
              </p:cNvCxnSpPr>
              <p:nvPr/>
            </p:nvCxnSpPr>
            <p:spPr>
              <a:xfrm rot="16200000" flipH="1">
                <a:off x="1065953" y="2619582"/>
                <a:ext cx="265280" cy="102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Connector: Elbow 457"/>
              <p:cNvCxnSpPr>
                <a:stCxn id="336" idx="2"/>
                <a:endCxn id="330" idx="0"/>
              </p:cNvCxnSpPr>
              <p:nvPr/>
            </p:nvCxnSpPr>
            <p:spPr>
              <a:xfrm rot="5400000">
                <a:off x="711384" y="2266039"/>
                <a:ext cx="265282" cy="708113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AutoShape 68"/>
              <p:cNvCxnSpPr>
                <a:cxnSpLocks noChangeShapeType="1"/>
                <a:stCxn id="327" idx="2"/>
                <a:endCxn id="335" idx="0"/>
              </p:cNvCxnSpPr>
              <p:nvPr/>
            </p:nvCxnSpPr>
            <p:spPr bwMode="auto">
              <a:xfrm rot="5400000">
                <a:off x="461008" y="1764299"/>
                <a:ext cx="375511" cy="421857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34" name="AutoShape 68"/>
              <p:cNvCxnSpPr>
                <a:cxnSpLocks noChangeShapeType="1"/>
                <a:stCxn id="327" idx="2"/>
                <a:endCxn id="336" idx="0"/>
              </p:cNvCxnSpPr>
              <p:nvPr/>
            </p:nvCxnSpPr>
            <p:spPr bwMode="auto">
              <a:xfrm rot="16200000" flipH="1">
                <a:off x="841138" y="1806025"/>
                <a:ext cx="375497" cy="338390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35" name="Text Box 62"/>
              <p:cNvSpPr txBox="1">
                <a:spLocks noChangeArrowheads="1"/>
              </p:cNvSpPr>
              <p:nvPr/>
            </p:nvSpPr>
            <p:spPr bwMode="auto">
              <a:xfrm>
                <a:off x="63501" y="2162983"/>
                <a:ext cx="748665" cy="32448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Normal Txn Count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36" name="Text Box 63"/>
              <p:cNvSpPr txBox="1">
                <a:spLocks noChangeArrowheads="1"/>
              </p:cNvSpPr>
              <p:nvPr/>
            </p:nvSpPr>
            <p:spPr bwMode="auto">
              <a:xfrm>
                <a:off x="873295" y="2162969"/>
                <a:ext cx="649572" cy="32448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High Txn Count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37" name="Rectangle: Rounded Corners 465"/>
              <p:cNvSpPr>
                <a:spLocks noChangeArrowheads="1"/>
              </p:cNvSpPr>
              <p:nvPr/>
            </p:nvSpPr>
            <p:spPr bwMode="auto">
              <a:xfrm>
                <a:off x="140083" y="3091777"/>
                <a:ext cx="684000" cy="358775"/>
              </a:xfrm>
              <a:prstGeom prst="roundRect">
                <a:avLst>
                  <a:gd name="adj" fmla="val 13218"/>
                </a:avLst>
              </a:prstGeom>
              <a:noFill/>
              <a:ln w="25400" cap="flat" cmpd="sng" algn="ctr">
                <a:solidFill>
                  <a:schemeClr val="accent2">
                    <a:lumMod val="100000"/>
                    <a:lumOff val="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36000" tIns="0" rIns="36000" bIns="0" anchor="ctr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9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Fraud Scenario 3</a:t>
                </a:r>
                <a:endParaRPr lang="en-SG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38" name="AutoShape 661"/>
              <p:cNvCxnSpPr>
                <a:cxnSpLocks noChangeShapeType="1"/>
                <a:stCxn id="330" idx="2"/>
                <a:endCxn id="337" idx="0"/>
              </p:cNvCxnSpPr>
              <p:nvPr/>
            </p:nvCxnSpPr>
            <p:spPr bwMode="auto">
              <a:xfrm rot="5400000">
                <a:off x="424506" y="3026314"/>
                <a:ext cx="123041" cy="7885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39" name="AutoShape 68"/>
              <p:cNvCxnSpPr>
                <a:cxnSpLocks noChangeShapeType="1"/>
                <a:stCxn id="328" idx="2"/>
                <a:endCxn id="341" idx="0"/>
              </p:cNvCxnSpPr>
              <p:nvPr/>
            </p:nvCxnSpPr>
            <p:spPr bwMode="auto">
              <a:xfrm rot="5400000">
                <a:off x="2542589" y="1544274"/>
                <a:ext cx="371695" cy="844649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0" name="AutoShape 68"/>
              <p:cNvCxnSpPr>
                <a:cxnSpLocks noChangeShapeType="1"/>
                <a:stCxn id="328" idx="2"/>
                <a:endCxn id="342" idx="0"/>
              </p:cNvCxnSpPr>
              <p:nvPr/>
            </p:nvCxnSpPr>
            <p:spPr bwMode="auto">
              <a:xfrm rot="16200000" flipH="1">
                <a:off x="3593102" y="1338409"/>
                <a:ext cx="364897" cy="1249580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41" name="Text Box 62"/>
              <p:cNvSpPr txBox="1">
                <a:spLocks noChangeArrowheads="1"/>
              </p:cNvSpPr>
              <p:nvPr/>
            </p:nvSpPr>
            <p:spPr bwMode="auto">
              <a:xfrm>
                <a:off x="1931778" y="2152446"/>
                <a:ext cx="748665" cy="32385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Normal Txn Count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42" name="Text Box 63"/>
              <p:cNvSpPr txBox="1">
                <a:spLocks noChangeArrowheads="1"/>
              </p:cNvSpPr>
              <p:nvPr/>
            </p:nvSpPr>
            <p:spPr bwMode="auto">
              <a:xfrm>
                <a:off x="4026325" y="2145648"/>
                <a:ext cx="748030" cy="32385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High Txn Count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43" name="AutoShape 68"/>
              <p:cNvCxnSpPr>
                <a:cxnSpLocks noChangeShapeType="1"/>
                <a:stCxn id="328" idx="2"/>
                <a:endCxn id="300" idx="0"/>
              </p:cNvCxnSpPr>
              <p:nvPr/>
            </p:nvCxnSpPr>
            <p:spPr bwMode="auto">
              <a:xfrm rot="16200000" flipH="1">
                <a:off x="3139925" y="1791586"/>
                <a:ext cx="364896" cy="343226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44" name="Text Box 60"/>
              <p:cNvSpPr txBox="1">
                <a:spLocks noChangeArrowheads="1"/>
              </p:cNvSpPr>
              <p:nvPr/>
            </p:nvSpPr>
            <p:spPr bwMode="auto">
              <a:xfrm>
                <a:off x="2003191" y="3272860"/>
                <a:ext cx="612775" cy="216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Others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45" name="Text Box 60"/>
              <p:cNvSpPr txBox="1">
                <a:spLocks noChangeArrowheads="1"/>
              </p:cNvSpPr>
              <p:nvPr/>
            </p:nvSpPr>
            <p:spPr bwMode="auto">
              <a:xfrm>
                <a:off x="2664862" y="3272859"/>
                <a:ext cx="705485" cy="216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Credit Type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46" name="AutoShape 53"/>
              <p:cNvCxnSpPr>
                <a:cxnSpLocks noChangeShapeType="1"/>
                <a:stCxn id="341" idx="2"/>
                <a:endCxn id="347" idx="0"/>
              </p:cNvCxnSpPr>
              <p:nvPr/>
            </p:nvCxnSpPr>
            <p:spPr bwMode="auto">
              <a:xfrm rot="5400000">
                <a:off x="1547777" y="2514524"/>
                <a:ext cx="796563" cy="720106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47" name="Text Box 60"/>
              <p:cNvSpPr txBox="1">
                <a:spLocks noChangeArrowheads="1"/>
              </p:cNvSpPr>
              <p:nvPr/>
            </p:nvSpPr>
            <p:spPr bwMode="auto">
              <a:xfrm>
                <a:off x="1213284" y="3272859"/>
                <a:ext cx="745441" cy="2159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Debit Type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48" name="AutoShape 58"/>
              <p:cNvCxnSpPr>
                <a:cxnSpLocks noChangeShapeType="1"/>
                <a:stCxn id="347" idx="2"/>
                <a:endCxn id="350" idx="0"/>
              </p:cNvCxnSpPr>
              <p:nvPr/>
            </p:nvCxnSpPr>
            <p:spPr bwMode="auto">
              <a:xfrm rot="5400000">
                <a:off x="1376935" y="3693403"/>
                <a:ext cx="413714" cy="4426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9" name="AutoShape 68"/>
              <p:cNvCxnSpPr>
                <a:cxnSpLocks noChangeShapeType="1"/>
                <a:stCxn id="347" idx="2"/>
                <a:endCxn id="355" idx="0"/>
              </p:cNvCxnSpPr>
              <p:nvPr/>
            </p:nvCxnSpPr>
            <p:spPr bwMode="auto">
              <a:xfrm rot="5400000">
                <a:off x="845883" y="3175947"/>
                <a:ext cx="427311" cy="105293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50" name="Text Box 117"/>
              <p:cNvSpPr txBox="1">
                <a:spLocks noChangeArrowheads="1"/>
              </p:cNvSpPr>
              <p:nvPr/>
            </p:nvSpPr>
            <p:spPr bwMode="auto">
              <a:xfrm>
                <a:off x="1257729" y="3902473"/>
                <a:ext cx="647700" cy="33337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Foreign Currency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51" name="Text Box 51"/>
              <p:cNvSpPr txBox="1">
                <a:spLocks noChangeArrowheads="1"/>
              </p:cNvSpPr>
              <p:nvPr/>
            </p:nvSpPr>
            <p:spPr bwMode="auto">
              <a:xfrm>
                <a:off x="635144" y="5250914"/>
                <a:ext cx="473013" cy="50393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High Txn Amount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52" name="Text Box 52"/>
              <p:cNvSpPr txBox="1">
                <a:spLocks noChangeArrowheads="1"/>
              </p:cNvSpPr>
              <p:nvPr/>
            </p:nvSpPr>
            <p:spPr bwMode="auto">
              <a:xfrm>
                <a:off x="27418" y="5257713"/>
                <a:ext cx="516463" cy="50733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Normal Txn Amount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53" name="AutoShape 54"/>
              <p:cNvCxnSpPr>
                <a:cxnSpLocks noChangeShapeType="1"/>
                <a:stCxn id="355" idx="2"/>
                <a:endCxn id="359" idx="0"/>
              </p:cNvCxnSpPr>
              <p:nvPr/>
            </p:nvCxnSpPr>
            <p:spPr bwMode="auto">
              <a:xfrm rot="5400000">
                <a:off x="396896" y="4385086"/>
                <a:ext cx="271816" cy="535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4" name="AutoShape 55"/>
              <p:cNvCxnSpPr>
                <a:cxnSpLocks noChangeShapeType="1"/>
                <a:stCxn id="355" idx="2"/>
                <a:endCxn id="358" idx="0"/>
              </p:cNvCxnSpPr>
              <p:nvPr/>
            </p:nvCxnSpPr>
            <p:spPr bwMode="auto">
              <a:xfrm rot="16200000" flipH="1">
                <a:off x="846884" y="3935632"/>
                <a:ext cx="268006" cy="895632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55" name="Text Box 47"/>
              <p:cNvSpPr txBox="1">
                <a:spLocks noChangeArrowheads="1"/>
              </p:cNvSpPr>
              <p:nvPr/>
            </p:nvSpPr>
            <p:spPr bwMode="auto">
              <a:xfrm>
                <a:off x="209221" y="3916070"/>
                <a:ext cx="647700" cy="33337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Local Currency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56" name="Rectangle: Rounded Corners 489"/>
              <p:cNvSpPr>
                <a:spLocks noChangeArrowheads="1"/>
              </p:cNvSpPr>
              <p:nvPr/>
            </p:nvSpPr>
            <p:spPr bwMode="auto">
              <a:xfrm>
                <a:off x="527189" y="5846913"/>
                <a:ext cx="684000" cy="358775"/>
              </a:xfrm>
              <a:prstGeom prst="roundRect">
                <a:avLst>
                  <a:gd name="adj" fmla="val 13218"/>
                </a:avLst>
              </a:prstGeom>
              <a:noFill/>
              <a:ln w="25400" cap="flat" cmpd="sng" algn="ctr">
                <a:solidFill>
                  <a:schemeClr val="accent2">
                    <a:lumMod val="100000"/>
                    <a:lumOff val="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36000" tIns="0" rIns="36000" bIns="0" anchor="ctr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900" b="1"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Calibri" panose="020F0502020204030204" pitchFamily="34" charset="0"/>
                  </a:rPr>
                  <a:t>Fraud Scenario 4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57" name="AutoShape 663"/>
              <p:cNvCxnSpPr>
                <a:cxnSpLocks noChangeShapeType="1"/>
                <a:stCxn id="351" idx="2"/>
                <a:endCxn id="356" idx="0"/>
              </p:cNvCxnSpPr>
              <p:nvPr/>
            </p:nvCxnSpPr>
            <p:spPr bwMode="auto">
              <a:xfrm rot="5400000">
                <a:off x="824388" y="5799650"/>
                <a:ext cx="92064" cy="2462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58" name="Text Box 62"/>
              <p:cNvSpPr txBox="1">
                <a:spLocks noChangeArrowheads="1"/>
              </p:cNvSpPr>
              <p:nvPr/>
            </p:nvSpPr>
            <p:spPr bwMode="auto">
              <a:xfrm>
                <a:off x="1010238" y="4517451"/>
                <a:ext cx="836930" cy="32385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Normal/High Denomination Amount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59" name="Text Box 63"/>
              <p:cNvSpPr txBox="1">
                <a:spLocks noChangeArrowheads="1"/>
              </p:cNvSpPr>
              <p:nvPr/>
            </p:nvSpPr>
            <p:spPr bwMode="auto">
              <a:xfrm>
                <a:off x="114071" y="4521261"/>
                <a:ext cx="836930" cy="32385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Low Denomination Amount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60" name="AutoShape 54"/>
              <p:cNvCxnSpPr>
                <a:cxnSpLocks noChangeShapeType="1"/>
                <a:stCxn id="359" idx="2"/>
                <a:endCxn id="351" idx="0"/>
              </p:cNvCxnSpPr>
              <p:nvPr/>
            </p:nvCxnSpPr>
            <p:spPr bwMode="auto">
              <a:xfrm rot="16200000" flipH="1">
                <a:off x="499192" y="4878454"/>
                <a:ext cx="405803" cy="339115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61" name="AutoShape 55"/>
              <p:cNvCxnSpPr>
                <a:cxnSpLocks noChangeShapeType="1"/>
                <a:stCxn id="359" idx="2"/>
                <a:endCxn id="352" idx="0"/>
              </p:cNvCxnSpPr>
              <p:nvPr/>
            </p:nvCxnSpPr>
            <p:spPr bwMode="auto">
              <a:xfrm rot="5400000">
                <a:off x="202792" y="4927969"/>
                <a:ext cx="412602" cy="246886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62" name="Text Box 60"/>
              <p:cNvSpPr txBox="1">
                <a:spLocks noChangeArrowheads="1"/>
              </p:cNvSpPr>
              <p:nvPr/>
            </p:nvSpPr>
            <p:spPr bwMode="auto">
              <a:xfrm>
                <a:off x="5510175" y="3348107"/>
                <a:ext cx="612775" cy="2159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Both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63" name="Text Box 60"/>
              <p:cNvSpPr txBox="1">
                <a:spLocks noChangeArrowheads="1"/>
              </p:cNvSpPr>
              <p:nvPr/>
            </p:nvSpPr>
            <p:spPr bwMode="auto">
              <a:xfrm>
                <a:off x="4503033" y="3354906"/>
                <a:ext cx="705485" cy="2159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Credit Type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64" name="Text Box 60"/>
              <p:cNvSpPr txBox="1">
                <a:spLocks noChangeArrowheads="1"/>
              </p:cNvSpPr>
              <p:nvPr/>
            </p:nvSpPr>
            <p:spPr bwMode="auto">
              <a:xfrm>
                <a:off x="3573668" y="3354906"/>
                <a:ext cx="744855" cy="21526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Debit Type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65" name="AutoShape 53"/>
              <p:cNvCxnSpPr>
                <a:cxnSpLocks noChangeShapeType="1"/>
                <a:stCxn id="342" idx="2"/>
                <a:endCxn id="363" idx="0"/>
              </p:cNvCxnSpPr>
              <p:nvPr/>
            </p:nvCxnSpPr>
            <p:spPr bwMode="auto">
              <a:xfrm rot="16200000" flipH="1">
                <a:off x="4185354" y="2684484"/>
                <a:ext cx="885408" cy="455436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66" name="AutoShape 53"/>
              <p:cNvCxnSpPr>
                <a:cxnSpLocks noChangeShapeType="1"/>
                <a:stCxn id="342" idx="2"/>
                <a:endCxn id="362" idx="0"/>
              </p:cNvCxnSpPr>
              <p:nvPr/>
            </p:nvCxnSpPr>
            <p:spPr bwMode="auto">
              <a:xfrm rot="16200000" flipH="1">
                <a:off x="4669147" y="2200690"/>
                <a:ext cx="878609" cy="1416223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367" name="Group 366"/>
              <p:cNvGrpSpPr/>
              <p:nvPr/>
            </p:nvGrpSpPr>
            <p:grpSpPr>
              <a:xfrm>
                <a:off x="4976128" y="1023196"/>
                <a:ext cx="3001010" cy="1835848"/>
                <a:chOff x="4976128" y="1023196"/>
                <a:chExt cx="3001010" cy="1835848"/>
              </a:xfrm>
            </p:grpSpPr>
            <p:sp>
              <p:nvSpPr>
                <p:cNvPr id="379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976128" y="2070642"/>
                  <a:ext cx="703580" cy="32512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18000" tIns="0" rIns="18000" bIns="0" anchor="t" anchorCtr="0" upright="1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10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Latha" panose="020B0604020202020204" pitchFamily="34" charset="0"/>
                    </a:rPr>
                    <a:t>Normal Txn Amount</a:t>
                  </a:r>
                  <a:endParaRPr lang="en-SG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endParaRPr>
                </a:p>
              </p:txBody>
            </p:sp>
            <p:cxnSp>
              <p:nvCxnSpPr>
                <p:cNvPr id="380" name="AutoShape 17"/>
                <p:cNvCxnSpPr>
                  <a:cxnSpLocks noChangeShapeType="1"/>
                  <a:stCxn id="382" idx="2"/>
                  <a:endCxn id="383" idx="0"/>
                </p:cNvCxnSpPr>
                <p:nvPr/>
              </p:nvCxnSpPr>
              <p:spPr bwMode="auto">
                <a:xfrm rot="5400000">
                  <a:off x="5943228" y="968592"/>
                  <a:ext cx="286081" cy="754699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rgbClr val="000000"/>
                  </a:solidFill>
                  <a:miter lim="800000"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381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5727968" y="2070642"/>
                  <a:ext cx="703580" cy="32512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18000" tIns="0" rIns="18000" bIns="0" anchor="t" anchorCtr="0" upright="1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10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Latha" panose="020B0604020202020204" pitchFamily="34" charset="0"/>
                    </a:rPr>
                    <a:t>High Txn Amount</a:t>
                  </a:r>
                  <a:endParaRPr lang="en-SG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endParaRPr>
                </a:p>
              </p:txBody>
            </p:sp>
            <p:sp>
              <p:nvSpPr>
                <p:cNvPr id="382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6054677" y="1023196"/>
                  <a:ext cx="817880" cy="17970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18000" tIns="0" rIns="18000" bIns="0" anchor="t" anchorCtr="0" upright="1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Latha" panose="020B0604020202020204" pitchFamily="34" charset="0"/>
                    </a:rPr>
                    <a:t>Single Txn</a:t>
                  </a:r>
                  <a:endParaRPr lang="en-SG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endParaRPr>
                </a:p>
              </p:txBody>
            </p:sp>
            <p:sp>
              <p:nvSpPr>
                <p:cNvPr id="383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5290453" y="1488982"/>
                  <a:ext cx="836930" cy="32448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18000" tIns="0" rIns="18000" bIns="0" anchor="t" anchorCtr="0" upright="1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7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Latha" panose="020B0604020202020204" pitchFamily="34" charset="0"/>
                    </a:rPr>
                    <a:t>Normal/High Denomination Amount</a:t>
                  </a:r>
                  <a:endParaRPr lang="en-SG" sz="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endParaRPr>
                </a:p>
              </p:txBody>
            </p:sp>
            <p:sp>
              <p:nvSpPr>
                <p:cNvPr id="384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6817628" y="1490252"/>
                  <a:ext cx="836930" cy="32448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18000" tIns="0" rIns="18000" bIns="0" anchor="t" anchorCtr="0" upright="1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7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Latha" panose="020B0604020202020204" pitchFamily="34" charset="0"/>
                    </a:rPr>
                    <a:t>Low Denomination Amount</a:t>
                  </a:r>
                  <a:endParaRPr lang="en-SG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endParaRPr>
                </a:p>
              </p:txBody>
            </p:sp>
            <p:cxnSp>
              <p:nvCxnSpPr>
                <p:cNvPr id="385" name="AutoShape 49"/>
                <p:cNvCxnSpPr>
                  <a:cxnSpLocks noChangeShapeType="1"/>
                  <a:stCxn id="383" idx="2"/>
                  <a:endCxn id="379" idx="0"/>
                </p:cNvCxnSpPr>
                <p:nvPr/>
              </p:nvCxnSpPr>
              <p:spPr bwMode="auto">
                <a:xfrm rot="5400000">
                  <a:off x="5389513" y="1751872"/>
                  <a:ext cx="257175" cy="381000"/>
                </a:xfrm>
                <a:prstGeom prst="bentConnector3">
                  <a:avLst>
                    <a:gd name="adj1" fmla="val 49875"/>
                  </a:avLst>
                </a:prstGeom>
                <a:noFill/>
                <a:ln w="9525">
                  <a:solidFill>
                    <a:srgbClr val="000000"/>
                  </a:solidFill>
                  <a:miter lim="800000"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86" name="AutoShape 50"/>
                <p:cNvCxnSpPr>
                  <a:cxnSpLocks noChangeShapeType="1"/>
                  <a:stCxn id="383" idx="2"/>
                  <a:endCxn id="381" idx="0"/>
                </p:cNvCxnSpPr>
                <p:nvPr/>
              </p:nvCxnSpPr>
              <p:spPr bwMode="auto">
                <a:xfrm rot="16200000" flipH="1">
                  <a:off x="5765433" y="1756952"/>
                  <a:ext cx="257175" cy="370840"/>
                </a:xfrm>
                <a:prstGeom prst="bentConnector3">
                  <a:avLst>
                    <a:gd name="adj1" fmla="val 49875"/>
                  </a:avLst>
                </a:prstGeom>
                <a:noFill/>
                <a:ln w="9525">
                  <a:solidFill>
                    <a:srgbClr val="000000"/>
                  </a:solidFill>
                  <a:miter lim="800000"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387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7273558" y="2066197"/>
                  <a:ext cx="703580" cy="32512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18000" tIns="0" rIns="18000" bIns="0" anchor="t" anchorCtr="0" upright="1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10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Latha" panose="020B0604020202020204" pitchFamily="34" charset="0"/>
                    </a:rPr>
                    <a:t>High Txn Amount</a:t>
                  </a:r>
                  <a:endParaRPr lang="en-SG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endParaRPr>
                </a:p>
              </p:txBody>
            </p:sp>
            <p:sp>
              <p:nvSpPr>
                <p:cNvPr id="388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6520448" y="2066197"/>
                  <a:ext cx="703580" cy="32512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18000" tIns="0" rIns="18000" bIns="0" anchor="t" anchorCtr="0" upright="1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10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Latha" panose="020B0604020202020204" pitchFamily="34" charset="0"/>
                    </a:rPr>
                    <a:t>Normal Txn Amount</a:t>
                  </a:r>
                  <a:endParaRPr lang="en-SG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endParaRPr>
                </a:p>
              </p:txBody>
            </p:sp>
            <p:cxnSp>
              <p:nvCxnSpPr>
                <p:cNvPr id="389" name="AutoShape 53"/>
                <p:cNvCxnSpPr>
                  <a:cxnSpLocks noChangeShapeType="1"/>
                  <a:stCxn id="382" idx="2"/>
                  <a:endCxn id="384" idx="0"/>
                </p:cNvCxnSpPr>
                <p:nvPr/>
              </p:nvCxnSpPr>
              <p:spPr bwMode="auto">
                <a:xfrm rot="16200000" flipH="1">
                  <a:off x="6706180" y="960338"/>
                  <a:ext cx="287351" cy="772476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rgbClr val="000000"/>
                  </a:solidFill>
                  <a:miter lim="800000"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90" name="AutoShape 54"/>
                <p:cNvCxnSpPr>
                  <a:cxnSpLocks noChangeShapeType="1"/>
                  <a:stCxn id="384" idx="2"/>
                  <a:endCxn id="387" idx="0"/>
                </p:cNvCxnSpPr>
                <p:nvPr/>
              </p:nvCxnSpPr>
              <p:spPr bwMode="auto">
                <a:xfrm rot="16200000" flipH="1">
                  <a:off x="7305308" y="1745522"/>
                  <a:ext cx="251460" cy="389255"/>
                </a:xfrm>
                <a:prstGeom prst="bentConnector3">
                  <a:avLst>
                    <a:gd name="adj1" fmla="val 49745"/>
                  </a:avLst>
                </a:prstGeom>
                <a:noFill/>
                <a:ln w="9525">
                  <a:solidFill>
                    <a:srgbClr val="000000"/>
                  </a:solidFill>
                  <a:miter lim="800000"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91" name="AutoShape 55"/>
                <p:cNvCxnSpPr>
                  <a:cxnSpLocks noChangeShapeType="1"/>
                  <a:stCxn id="384" idx="2"/>
                  <a:endCxn id="388" idx="0"/>
                </p:cNvCxnSpPr>
                <p:nvPr/>
              </p:nvCxnSpPr>
              <p:spPr bwMode="auto">
                <a:xfrm rot="5400000">
                  <a:off x="6928753" y="1758222"/>
                  <a:ext cx="251460" cy="363855"/>
                </a:xfrm>
                <a:prstGeom prst="bentConnector3">
                  <a:avLst>
                    <a:gd name="adj1" fmla="val 49745"/>
                  </a:avLst>
                </a:prstGeom>
                <a:noFill/>
                <a:ln w="9525">
                  <a:solidFill>
                    <a:srgbClr val="000000"/>
                  </a:solidFill>
                  <a:miter lim="800000"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392" name="Rectangle: Rounded Corners 125"/>
                <p:cNvSpPr>
                  <a:spLocks noChangeArrowheads="1"/>
                </p:cNvSpPr>
                <p:nvPr/>
              </p:nvSpPr>
              <p:spPr bwMode="auto">
                <a:xfrm>
                  <a:off x="7279273" y="2488472"/>
                  <a:ext cx="684000" cy="359410"/>
                </a:xfrm>
                <a:prstGeom prst="roundRect">
                  <a:avLst>
                    <a:gd name="adj" fmla="val 13218"/>
                  </a:avLst>
                </a:prstGeom>
                <a:noFill/>
                <a:ln w="25400" cap="flat" cmpd="sng" algn="ctr">
                  <a:solidFill>
                    <a:schemeClr val="accent2">
                      <a:lumMod val="100000"/>
                      <a:lumOff val="0"/>
                    </a:schemeClr>
                  </a:solidFill>
                  <a:prstDash val="solid"/>
                  <a:round/>
                  <a:headEnd/>
                  <a:tailEnd/>
                </a:ln>
              </p:spPr>
              <p:txBody>
                <a:bodyPr rot="0" vert="horz" wrap="square" lIns="36000" tIns="0" rIns="36000" bIns="0" anchor="ctr" anchorCtr="0" upright="1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9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Latha" panose="020B0604020202020204" pitchFamily="34" charset="0"/>
                    </a:rPr>
                    <a:t>Fraud Scenario 9</a:t>
                  </a:r>
                  <a:endParaRPr lang="en-SG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endParaRPr>
                </a:p>
              </p:txBody>
            </p:sp>
            <p:cxnSp>
              <p:nvCxnSpPr>
                <p:cNvPr id="393" name="AutoShape 661"/>
                <p:cNvCxnSpPr>
                  <a:cxnSpLocks noChangeShapeType="1"/>
                  <a:stCxn id="387" idx="2"/>
                  <a:endCxn id="392" idx="0"/>
                </p:cNvCxnSpPr>
                <p:nvPr/>
              </p:nvCxnSpPr>
              <p:spPr bwMode="auto">
                <a:xfrm rot="5400000">
                  <a:off x="7574734" y="2437857"/>
                  <a:ext cx="97155" cy="4075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394" name="Rectangle: Rounded Corners 456"/>
                <p:cNvSpPr>
                  <a:spLocks noChangeArrowheads="1"/>
                </p:cNvSpPr>
                <p:nvPr/>
              </p:nvSpPr>
              <p:spPr bwMode="auto">
                <a:xfrm>
                  <a:off x="5734386" y="2500269"/>
                  <a:ext cx="684000" cy="358775"/>
                </a:xfrm>
                <a:prstGeom prst="roundRect">
                  <a:avLst>
                    <a:gd name="adj" fmla="val 13218"/>
                  </a:avLst>
                </a:prstGeom>
                <a:noFill/>
                <a:ln w="25400" cap="flat" cmpd="sng" algn="ctr">
                  <a:solidFill>
                    <a:schemeClr val="accent2">
                      <a:lumMod val="100000"/>
                      <a:lumOff val="0"/>
                    </a:schemeClr>
                  </a:solidFill>
                  <a:prstDash val="solid"/>
                  <a:round/>
                  <a:headEnd/>
                  <a:tailEnd/>
                </a:ln>
              </p:spPr>
              <p:txBody>
                <a:bodyPr rot="0" vert="horz" wrap="square" lIns="36000" tIns="0" rIns="36000" bIns="0" anchor="ctr" anchorCtr="0" upright="1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9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Latha" panose="020B0604020202020204" pitchFamily="34" charset="0"/>
                    </a:rPr>
                    <a:t>Fraud Scenario 1</a:t>
                  </a:r>
                  <a:endParaRPr lang="en-SG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endParaRPr>
                </a:p>
              </p:txBody>
            </p:sp>
            <p:cxnSp>
              <p:nvCxnSpPr>
                <p:cNvPr id="395" name="AutoShape 661"/>
                <p:cNvCxnSpPr>
                  <a:cxnSpLocks noChangeShapeType="1"/>
                  <a:stCxn id="381" idx="2"/>
                  <a:endCxn id="394" idx="0"/>
                </p:cNvCxnSpPr>
                <p:nvPr/>
              </p:nvCxnSpPr>
              <p:spPr bwMode="auto">
                <a:xfrm rot="5400000">
                  <a:off x="6025819" y="2446329"/>
                  <a:ext cx="104507" cy="3372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368" name="AutoShape 53"/>
              <p:cNvCxnSpPr>
                <a:cxnSpLocks noChangeShapeType="1"/>
                <a:stCxn id="363" idx="2"/>
                <a:endCxn id="303" idx="0"/>
              </p:cNvCxnSpPr>
              <p:nvPr/>
            </p:nvCxnSpPr>
            <p:spPr bwMode="auto">
              <a:xfrm rot="5400000">
                <a:off x="4208655" y="3285697"/>
                <a:ext cx="362013" cy="932231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69" name="Text Box 59"/>
              <p:cNvSpPr txBox="1">
                <a:spLocks noChangeArrowheads="1"/>
              </p:cNvSpPr>
              <p:nvPr/>
            </p:nvSpPr>
            <p:spPr bwMode="auto">
              <a:xfrm>
                <a:off x="6777188" y="4502019"/>
                <a:ext cx="467995" cy="54991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High Txn Amount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70" name="Text Box 61"/>
              <p:cNvSpPr txBox="1">
                <a:spLocks noChangeArrowheads="1"/>
              </p:cNvSpPr>
              <p:nvPr/>
            </p:nvSpPr>
            <p:spPr bwMode="auto">
              <a:xfrm>
                <a:off x="6227278" y="4498844"/>
                <a:ext cx="466725" cy="54673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Normal Txn Amount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71" name="Text Box 62"/>
              <p:cNvSpPr txBox="1">
                <a:spLocks noChangeArrowheads="1"/>
              </p:cNvSpPr>
              <p:nvPr/>
            </p:nvSpPr>
            <p:spPr bwMode="auto">
              <a:xfrm>
                <a:off x="6334592" y="3910198"/>
                <a:ext cx="890755" cy="39432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700" dirty="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Normal / High Denomination Amount</a:t>
                </a:r>
                <a:endParaRPr lang="en-SG" sz="1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72" name="Text Box 63"/>
              <p:cNvSpPr txBox="1">
                <a:spLocks noChangeArrowheads="1"/>
              </p:cNvSpPr>
              <p:nvPr/>
            </p:nvSpPr>
            <p:spPr bwMode="auto">
              <a:xfrm>
                <a:off x="5400170" y="3922580"/>
                <a:ext cx="836930" cy="32385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Low Denomination Amount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73" name="AutoShape 64"/>
              <p:cNvCxnSpPr>
                <a:cxnSpLocks noChangeShapeType="1"/>
              </p:cNvCxnSpPr>
              <p:nvPr/>
            </p:nvCxnSpPr>
            <p:spPr bwMode="auto">
              <a:xfrm rot="5400000">
                <a:off x="6475245" y="4220397"/>
                <a:ext cx="263525" cy="292100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4" name="AutoShape 65"/>
              <p:cNvCxnSpPr>
                <a:cxnSpLocks noChangeShapeType="1"/>
              </p:cNvCxnSpPr>
              <p:nvPr/>
            </p:nvCxnSpPr>
            <p:spPr bwMode="auto">
              <a:xfrm rot="16200000" flipH="1">
                <a:off x="6748295" y="4239447"/>
                <a:ext cx="267335" cy="257810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75" name="Rectangle: Rounded Corners 496"/>
              <p:cNvSpPr>
                <a:spLocks noChangeArrowheads="1"/>
              </p:cNvSpPr>
              <p:nvPr/>
            </p:nvSpPr>
            <p:spPr bwMode="auto">
              <a:xfrm>
                <a:off x="6670508" y="5167499"/>
                <a:ext cx="683895" cy="358775"/>
              </a:xfrm>
              <a:prstGeom prst="roundRect">
                <a:avLst>
                  <a:gd name="adj" fmla="val 13218"/>
                </a:avLst>
              </a:prstGeom>
              <a:noFill/>
              <a:ln w="25400" cap="flat" cmpd="sng" algn="ctr">
                <a:solidFill>
                  <a:schemeClr val="accent2">
                    <a:lumMod val="100000"/>
                    <a:lumOff val="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36000" tIns="0" rIns="36000" bIns="0" anchor="ctr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900" b="1"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Calibri" panose="020F0502020204030204" pitchFamily="34" charset="0"/>
                  </a:rPr>
                  <a:t>Fraud Scenario 6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76" name="AutoShape 53"/>
              <p:cNvCxnSpPr>
                <a:cxnSpLocks noChangeShapeType="1"/>
                <a:stCxn id="362" idx="2"/>
                <a:endCxn id="371" idx="0"/>
              </p:cNvCxnSpPr>
              <p:nvPr/>
            </p:nvCxnSpPr>
            <p:spPr bwMode="auto">
              <a:xfrm rot="16200000" flipH="1">
                <a:off x="6125171" y="3255398"/>
                <a:ext cx="346191" cy="963407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7" name="AutoShape 664"/>
              <p:cNvCxnSpPr>
                <a:cxnSpLocks noChangeShapeType="1"/>
              </p:cNvCxnSpPr>
              <p:nvPr/>
            </p:nvCxnSpPr>
            <p:spPr bwMode="auto">
              <a:xfrm rot="16200000" flipH="1">
                <a:off x="6954671" y="5109396"/>
                <a:ext cx="114300" cy="635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8" name="AutoShape 53"/>
              <p:cNvCxnSpPr>
                <a:cxnSpLocks noChangeShapeType="1"/>
                <a:stCxn id="362" idx="2"/>
                <a:endCxn id="372" idx="0"/>
              </p:cNvCxnSpPr>
              <p:nvPr/>
            </p:nvCxnSpPr>
            <p:spPr bwMode="auto">
              <a:xfrm rot="16200000" flipH="1">
                <a:off x="5638313" y="3742257"/>
                <a:ext cx="358573" cy="2072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331019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78830"/>
          <a:stretch/>
        </p:blipFill>
        <p:spPr>
          <a:xfrm>
            <a:off x="0" y="0"/>
            <a:ext cx="879676" cy="74350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73329" y="1158493"/>
            <a:ext cx="1412694" cy="5298141"/>
            <a:chOff x="10210946" y="1274240"/>
            <a:chExt cx="1412694" cy="5298141"/>
          </a:xfrm>
        </p:grpSpPr>
        <p:pic>
          <p:nvPicPr>
            <p:cNvPr id="10" name="Picture 2" descr="Image result for customer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6862" y="1274240"/>
              <a:ext cx="1269949" cy="99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Image result for transaction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5109" y="3030872"/>
              <a:ext cx="1184368" cy="1184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Image result for fraud  icon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02" t="19291" r="31990" b="21924"/>
            <a:stretch/>
          </p:blipFill>
          <p:spPr bwMode="auto">
            <a:xfrm flipH="1">
              <a:off x="10402562" y="5006224"/>
              <a:ext cx="1029462" cy="1042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0441770" y="2243212"/>
              <a:ext cx="960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Customers</a:t>
              </a:r>
              <a:endParaRPr lang="en-SG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407106" y="4125394"/>
              <a:ext cx="10963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Transactions</a:t>
              </a:r>
              <a:endParaRPr lang="en-SG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10946" y="6049161"/>
              <a:ext cx="14126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Fraud Attributes </a:t>
              </a:r>
            </a:p>
            <a:p>
              <a:pPr algn="ctr"/>
              <a:r>
                <a:rPr lang="en-US" sz="1400" dirty="0"/>
                <a:t>&amp; Scenarios</a:t>
              </a:r>
              <a:endParaRPr lang="en-SG" sz="14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-2" y="915616"/>
            <a:ext cx="1586023" cy="36080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31667" t="26923" r="30897" b="12450"/>
          <a:stretch/>
        </p:blipFill>
        <p:spPr>
          <a:xfrm>
            <a:off x="851344" y="77980"/>
            <a:ext cx="730572" cy="665520"/>
          </a:xfrm>
          <a:prstGeom prst="rect">
            <a:avLst/>
          </a:prstGeom>
        </p:spPr>
      </p:pic>
      <p:grpSp>
        <p:nvGrpSpPr>
          <p:cNvPr id="279" name="Canvas 3"/>
          <p:cNvGrpSpPr/>
          <p:nvPr/>
        </p:nvGrpSpPr>
        <p:grpSpPr>
          <a:xfrm>
            <a:off x="2026398" y="305663"/>
            <a:ext cx="7949720" cy="6152437"/>
            <a:chOff x="27418" y="53251"/>
            <a:chExt cx="7949720" cy="6152437"/>
          </a:xfrm>
        </p:grpSpPr>
        <p:sp>
          <p:nvSpPr>
            <p:cNvPr id="281" name="Text Box 216"/>
            <p:cNvSpPr txBox="1">
              <a:spLocks noChangeArrowheads="1"/>
            </p:cNvSpPr>
            <p:nvPr/>
          </p:nvSpPr>
          <p:spPr bwMode="auto">
            <a:xfrm>
              <a:off x="44199" y="53251"/>
              <a:ext cx="2941320" cy="30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SG" sz="1100" b="1" u="sng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rPr>
                <a:t>Cash Transaction Fraud Scenario Decision Tree</a:t>
              </a:r>
              <a:endParaRPr lang="en-SG" sz="12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282" name="Text Box 216"/>
            <p:cNvSpPr txBox="1">
              <a:spLocks noChangeArrowheads="1"/>
            </p:cNvSpPr>
            <p:nvPr/>
          </p:nvSpPr>
          <p:spPr bwMode="auto">
            <a:xfrm>
              <a:off x="44198" y="270533"/>
              <a:ext cx="3993647" cy="4175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180340" indent="-180340">
                <a:lnSpc>
                  <a:spcPct val="115000"/>
                </a:lnSpc>
                <a:spcAft>
                  <a:spcPts val="0"/>
                </a:spcAft>
              </a:pPr>
              <a:r>
                <a:rPr lang="en-SG" sz="900" i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rPr>
                <a:t>* 	Each account type will have a similar decision branches to the fraud scenarios, however, the thresholds used will be different</a:t>
              </a:r>
              <a:endParaRPr lang="en-SG" sz="12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grpSp>
          <p:nvGrpSpPr>
            <p:cNvPr id="283" name="Group 282"/>
            <p:cNvGrpSpPr/>
            <p:nvPr/>
          </p:nvGrpSpPr>
          <p:grpSpPr>
            <a:xfrm>
              <a:off x="27418" y="104792"/>
              <a:ext cx="7949720" cy="6100896"/>
              <a:chOff x="27418" y="104792"/>
              <a:chExt cx="7949720" cy="6100896"/>
            </a:xfrm>
          </p:grpSpPr>
          <p:sp>
            <p:nvSpPr>
              <p:cNvPr id="284" name="Text Box 36"/>
              <p:cNvSpPr txBox="1">
                <a:spLocks noChangeArrowheads="1"/>
              </p:cNvSpPr>
              <p:nvPr/>
            </p:nvSpPr>
            <p:spPr bwMode="auto">
              <a:xfrm>
                <a:off x="5831840" y="104792"/>
                <a:ext cx="694055" cy="18478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Account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285" name="Text Box 36"/>
              <p:cNvSpPr txBox="1">
                <a:spLocks noChangeArrowheads="1"/>
              </p:cNvSpPr>
              <p:nvPr/>
            </p:nvSpPr>
            <p:spPr bwMode="auto">
              <a:xfrm>
                <a:off x="4631055" y="576597"/>
                <a:ext cx="913130" cy="20828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Individual*</a:t>
                </a:r>
                <a:endParaRPr lang="en-SG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cxnSp>
            <p:nvCxnSpPr>
              <p:cNvPr id="286" name="AutoShape 58"/>
              <p:cNvCxnSpPr>
                <a:cxnSpLocks noChangeShapeType="1"/>
                <a:stCxn id="345" idx="2"/>
                <a:endCxn id="291" idx="0"/>
              </p:cNvCxnSpPr>
              <p:nvPr/>
            </p:nvCxnSpPr>
            <p:spPr bwMode="auto">
              <a:xfrm rot="5400000">
                <a:off x="2445804" y="3330036"/>
                <a:ext cx="412979" cy="73062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7" name="AutoShape 68"/>
              <p:cNvCxnSpPr>
                <a:cxnSpLocks noChangeShapeType="1"/>
                <a:stCxn id="345" idx="2"/>
                <a:endCxn id="296" idx="0"/>
              </p:cNvCxnSpPr>
              <p:nvPr/>
            </p:nvCxnSpPr>
            <p:spPr bwMode="auto">
              <a:xfrm rot="5400000">
                <a:off x="2810618" y="3694850"/>
                <a:ext cx="412979" cy="997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8" name="AutoShape 58"/>
              <p:cNvCxnSpPr>
                <a:cxnSpLocks noChangeShapeType="1"/>
                <a:stCxn id="289" idx="2"/>
                <a:endCxn id="327" idx="0"/>
              </p:cNvCxnSpPr>
              <p:nvPr/>
            </p:nvCxnSpPr>
            <p:spPr bwMode="auto">
              <a:xfrm rot="5400000">
                <a:off x="1314681" y="748387"/>
                <a:ext cx="404390" cy="1314370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89" name="Text Box 60"/>
              <p:cNvSpPr txBox="1">
                <a:spLocks noChangeArrowheads="1"/>
              </p:cNvSpPr>
              <p:nvPr/>
            </p:nvSpPr>
            <p:spPr bwMode="auto">
              <a:xfrm>
                <a:off x="1765121" y="1023037"/>
                <a:ext cx="817880" cy="18034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 dirty="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Multiple </a:t>
                </a:r>
                <a:r>
                  <a:rPr lang="en-US" sz="1100" dirty="0" err="1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Txn</a:t>
                </a:r>
                <a:endParaRPr lang="en-SG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290" name="AutoShape 68"/>
              <p:cNvCxnSpPr>
                <a:cxnSpLocks noChangeShapeType="1"/>
                <a:stCxn id="289" idx="2"/>
                <a:endCxn id="328" idx="0"/>
              </p:cNvCxnSpPr>
              <p:nvPr/>
            </p:nvCxnSpPr>
            <p:spPr bwMode="auto">
              <a:xfrm rot="16200000" flipH="1">
                <a:off x="2463723" y="913714"/>
                <a:ext cx="397374" cy="976699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91" name="Text Box 117"/>
              <p:cNvSpPr txBox="1">
                <a:spLocks noChangeArrowheads="1"/>
              </p:cNvSpPr>
              <p:nvPr/>
            </p:nvSpPr>
            <p:spPr bwMode="auto">
              <a:xfrm>
                <a:off x="1962981" y="3901838"/>
                <a:ext cx="648000" cy="33401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Local Currency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292" name="Text Box 51"/>
              <p:cNvSpPr txBox="1">
                <a:spLocks noChangeArrowheads="1"/>
              </p:cNvSpPr>
              <p:nvPr/>
            </p:nvSpPr>
            <p:spPr bwMode="auto">
              <a:xfrm>
                <a:off x="2778437" y="4554530"/>
                <a:ext cx="484850" cy="546847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 dirty="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High </a:t>
                </a:r>
                <a:r>
                  <a:rPr lang="en-US" sz="1000" dirty="0" err="1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Txn</a:t>
                </a:r>
                <a:r>
                  <a:rPr lang="en-US" sz="1000" dirty="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 Amount</a:t>
                </a:r>
                <a:endParaRPr lang="en-SG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293" name="Text Box 52"/>
              <p:cNvSpPr txBox="1">
                <a:spLocks noChangeArrowheads="1"/>
              </p:cNvSpPr>
              <p:nvPr/>
            </p:nvSpPr>
            <p:spPr bwMode="auto">
              <a:xfrm>
                <a:off x="2199733" y="4524759"/>
                <a:ext cx="480710" cy="54697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Normal Txn Amount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294" name="AutoShape 54"/>
              <p:cNvCxnSpPr>
                <a:cxnSpLocks noChangeShapeType="1"/>
                <a:stCxn id="296" idx="2"/>
                <a:endCxn id="292" idx="0"/>
              </p:cNvCxnSpPr>
              <p:nvPr/>
            </p:nvCxnSpPr>
            <p:spPr bwMode="auto">
              <a:xfrm rot="16200000" flipH="1">
                <a:off x="2874280" y="4378176"/>
                <a:ext cx="288911" cy="425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5" name="AutoShape 55"/>
              <p:cNvCxnSpPr>
                <a:cxnSpLocks noChangeShapeType="1"/>
                <a:stCxn id="296" idx="2"/>
                <a:endCxn id="293" idx="0"/>
              </p:cNvCxnSpPr>
              <p:nvPr/>
            </p:nvCxnSpPr>
            <p:spPr bwMode="auto">
              <a:xfrm rot="5400000">
                <a:off x="2583893" y="4092043"/>
                <a:ext cx="288911" cy="576520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96" name="Text Box 47"/>
              <p:cNvSpPr txBox="1">
                <a:spLocks noChangeArrowheads="1"/>
              </p:cNvSpPr>
              <p:nvPr/>
            </p:nvSpPr>
            <p:spPr bwMode="auto">
              <a:xfrm>
                <a:off x="2692608" y="3931609"/>
                <a:ext cx="648000" cy="33401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Foreign Currency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297" name="AutoShape 53"/>
              <p:cNvCxnSpPr>
                <a:cxnSpLocks noChangeShapeType="1"/>
                <a:stCxn id="341" idx="2"/>
                <a:endCxn id="345" idx="0"/>
              </p:cNvCxnSpPr>
              <p:nvPr/>
            </p:nvCxnSpPr>
            <p:spPr bwMode="auto">
              <a:xfrm rot="16200000" flipH="1">
                <a:off x="2263577" y="2518830"/>
                <a:ext cx="796563" cy="71149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8" name="AutoShape 53"/>
              <p:cNvCxnSpPr>
                <a:cxnSpLocks noChangeShapeType="1"/>
                <a:stCxn id="341" idx="2"/>
                <a:endCxn id="344" idx="0"/>
              </p:cNvCxnSpPr>
              <p:nvPr/>
            </p:nvCxnSpPr>
            <p:spPr bwMode="auto">
              <a:xfrm rot="16200000" flipH="1">
                <a:off x="1909563" y="2872844"/>
                <a:ext cx="796564" cy="3468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99" name="Rectangle: Rounded Corners 127"/>
              <p:cNvSpPr>
                <a:spLocks noChangeArrowheads="1"/>
              </p:cNvSpPr>
              <p:nvPr/>
            </p:nvSpPr>
            <p:spPr bwMode="auto">
              <a:xfrm>
                <a:off x="2680443" y="5195482"/>
                <a:ext cx="684000" cy="359410"/>
              </a:xfrm>
              <a:prstGeom prst="roundRect">
                <a:avLst>
                  <a:gd name="adj" fmla="val 13218"/>
                </a:avLst>
              </a:prstGeom>
              <a:solidFill>
                <a:srgbClr val="FFFF00"/>
              </a:solidFill>
              <a:ln w="25400" cap="flat" cmpd="sng" algn="ctr">
                <a:solidFill>
                  <a:schemeClr val="accent2">
                    <a:lumMod val="100000"/>
                    <a:lumOff val="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36000" tIns="0" rIns="36000" bIns="0" anchor="ctr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900" b="1"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Calibri" panose="020F0502020204030204" pitchFamily="34" charset="0"/>
                  </a:rPr>
                  <a:t>Fraud Scenario 5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00" name="Text Box 63"/>
              <p:cNvSpPr txBox="1">
                <a:spLocks noChangeArrowheads="1"/>
              </p:cNvSpPr>
              <p:nvPr/>
            </p:nvSpPr>
            <p:spPr bwMode="auto">
              <a:xfrm>
                <a:off x="3119971" y="2145647"/>
                <a:ext cx="748030" cy="325120"/>
              </a:xfrm>
              <a:prstGeom prst="rect">
                <a:avLst/>
              </a:prstGeom>
              <a:solidFill>
                <a:srgbClr val="D6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 dirty="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Very High </a:t>
                </a:r>
                <a:r>
                  <a:rPr lang="en-US" sz="1000" dirty="0" err="1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Txn</a:t>
                </a:r>
                <a:r>
                  <a:rPr lang="en-US" sz="1000" dirty="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 Count</a:t>
                </a:r>
                <a:endParaRPr lang="en-SG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01" name="Text Box 59"/>
              <p:cNvSpPr txBox="1">
                <a:spLocks noChangeArrowheads="1"/>
              </p:cNvSpPr>
              <p:nvPr/>
            </p:nvSpPr>
            <p:spPr bwMode="auto">
              <a:xfrm>
                <a:off x="3950657" y="4554452"/>
                <a:ext cx="468376" cy="55040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High Txn Amount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02" name="Text Box 61"/>
              <p:cNvSpPr txBox="1">
                <a:spLocks noChangeArrowheads="1"/>
              </p:cNvSpPr>
              <p:nvPr/>
            </p:nvSpPr>
            <p:spPr bwMode="auto">
              <a:xfrm>
                <a:off x="3400721" y="4521262"/>
                <a:ext cx="467280" cy="54709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Normal Txn Amount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03" name="Text Box 62"/>
              <p:cNvSpPr txBox="1">
                <a:spLocks noChangeArrowheads="1"/>
              </p:cNvSpPr>
              <p:nvPr/>
            </p:nvSpPr>
            <p:spPr bwMode="auto">
              <a:xfrm>
                <a:off x="3508062" y="3962590"/>
                <a:ext cx="830965" cy="3717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700" dirty="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Normal  /High Denomination Amount</a:t>
                </a:r>
                <a:endParaRPr lang="en-SG" sz="1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04" name="Text Box 63"/>
              <p:cNvSpPr txBox="1">
                <a:spLocks noChangeArrowheads="1"/>
              </p:cNvSpPr>
              <p:nvPr/>
            </p:nvSpPr>
            <p:spPr bwMode="auto">
              <a:xfrm>
                <a:off x="4436518" y="3962590"/>
                <a:ext cx="934667" cy="341927"/>
              </a:xfrm>
              <a:prstGeom prst="rect">
                <a:avLst/>
              </a:prstGeom>
              <a:solidFill>
                <a:srgbClr val="D6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900" dirty="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Low Denomination Amount</a:t>
                </a:r>
                <a:endParaRPr lang="en-SG" sz="9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05" name="AutoShape 64"/>
              <p:cNvCxnSpPr>
                <a:cxnSpLocks noChangeShapeType="1"/>
                <a:stCxn id="303" idx="2"/>
                <a:endCxn id="302" idx="0"/>
              </p:cNvCxnSpPr>
              <p:nvPr/>
            </p:nvCxnSpPr>
            <p:spPr bwMode="auto">
              <a:xfrm rot="5400000">
                <a:off x="3670582" y="4268298"/>
                <a:ext cx="216743" cy="28918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6" name="AutoShape 65"/>
              <p:cNvCxnSpPr>
                <a:cxnSpLocks noChangeShapeType="1"/>
                <a:stCxn id="303" idx="2"/>
                <a:endCxn id="301" idx="0"/>
              </p:cNvCxnSpPr>
              <p:nvPr/>
            </p:nvCxnSpPr>
            <p:spPr bwMode="auto">
              <a:xfrm rot="16200000" flipH="1">
                <a:off x="3944114" y="4283950"/>
                <a:ext cx="220162" cy="261300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07" name="Text Box 66"/>
              <p:cNvSpPr txBox="1">
                <a:spLocks noChangeArrowheads="1"/>
              </p:cNvSpPr>
              <p:nvPr/>
            </p:nvSpPr>
            <p:spPr bwMode="auto">
              <a:xfrm>
                <a:off x="5030900" y="4520855"/>
                <a:ext cx="472718" cy="543920"/>
              </a:xfrm>
              <a:prstGeom prst="rect">
                <a:avLst/>
              </a:prstGeom>
              <a:solidFill>
                <a:srgbClr val="D6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High Txn Amount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08" name="Text Box 67"/>
              <p:cNvSpPr txBox="1">
                <a:spLocks noChangeArrowheads="1"/>
              </p:cNvSpPr>
              <p:nvPr/>
            </p:nvSpPr>
            <p:spPr bwMode="auto">
              <a:xfrm>
                <a:off x="4486850" y="4524173"/>
                <a:ext cx="482863" cy="54411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Normal Txn Amount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09" name="AutoShape 69"/>
              <p:cNvCxnSpPr>
                <a:cxnSpLocks noChangeShapeType="1"/>
                <a:stCxn id="304" idx="2"/>
                <a:endCxn id="307" idx="0"/>
              </p:cNvCxnSpPr>
              <p:nvPr/>
            </p:nvCxnSpPr>
            <p:spPr bwMode="auto">
              <a:xfrm rot="16200000" flipH="1">
                <a:off x="4925416" y="4179011"/>
                <a:ext cx="271411" cy="412275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0" name="AutoShape 70"/>
              <p:cNvCxnSpPr>
                <a:cxnSpLocks noChangeShapeType="1"/>
                <a:stCxn id="304" idx="2"/>
                <a:endCxn id="308" idx="0"/>
              </p:cNvCxnSpPr>
              <p:nvPr/>
            </p:nvCxnSpPr>
            <p:spPr bwMode="auto">
              <a:xfrm rot="5400000">
                <a:off x="4654269" y="4323457"/>
                <a:ext cx="274729" cy="126702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11" name="Rectangle: Rounded Corners 140"/>
              <p:cNvSpPr>
                <a:spLocks noChangeArrowheads="1"/>
              </p:cNvSpPr>
              <p:nvPr/>
            </p:nvSpPr>
            <p:spPr bwMode="auto">
              <a:xfrm>
                <a:off x="4923754" y="5173243"/>
                <a:ext cx="684000" cy="359410"/>
              </a:xfrm>
              <a:prstGeom prst="roundRect">
                <a:avLst>
                  <a:gd name="adj" fmla="val 1321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25400" cap="flat" cmpd="sng" algn="ctr">
                <a:solidFill>
                  <a:schemeClr val="accent2">
                    <a:lumMod val="100000"/>
                    <a:lumOff val="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36000" tIns="0" rIns="36000" bIns="0" anchor="ctr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900"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Calibri" panose="020F0502020204030204" pitchFamily="34" charset="0"/>
                  </a:rPr>
                  <a:t>Fraud Scenario 7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12" name="Rectangle: Rounded Corners 141"/>
              <p:cNvSpPr>
                <a:spLocks noChangeArrowheads="1"/>
              </p:cNvSpPr>
              <p:nvPr/>
            </p:nvSpPr>
            <p:spPr bwMode="auto">
              <a:xfrm>
                <a:off x="3843872" y="5189977"/>
                <a:ext cx="684000" cy="359410"/>
              </a:xfrm>
              <a:prstGeom prst="roundRect">
                <a:avLst>
                  <a:gd name="adj" fmla="val 13218"/>
                </a:avLst>
              </a:prstGeom>
              <a:solidFill>
                <a:srgbClr val="FFFF00"/>
              </a:solidFill>
              <a:ln w="25400" cap="flat" cmpd="sng" algn="ctr">
                <a:solidFill>
                  <a:schemeClr val="accent2">
                    <a:lumMod val="100000"/>
                    <a:lumOff val="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36000" tIns="0" rIns="36000" bIns="0" anchor="ctr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900" b="1"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Calibri" panose="020F0502020204030204" pitchFamily="34" charset="0"/>
                  </a:rPr>
                  <a:t>Fraud Scenario 2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13" name="Rectangle: Rounded Corners 142"/>
              <p:cNvSpPr>
                <a:spLocks noChangeArrowheads="1"/>
              </p:cNvSpPr>
              <p:nvPr/>
            </p:nvSpPr>
            <p:spPr bwMode="auto">
              <a:xfrm>
                <a:off x="3147912" y="2582203"/>
                <a:ext cx="684000" cy="359410"/>
              </a:xfrm>
              <a:prstGeom prst="roundRect">
                <a:avLst>
                  <a:gd name="adj" fmla="val 13218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25400" cap="flat" cmpd="sng" algn="ctr">
                <a:solidFill>
                  <a:schemeClr val="accent2">
                    <a:lumMod val="100000"/>
                    <a:lumOff val="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36000" tIns="0" rIns="36000" bIns="0" anchor="ctr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900"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Calibri" panose="020F0502020204030204" pitchFamily="34" charset="0"/>
                  </a:rPr>
                  <a:t>Fraud Scenario 8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14" name="AutoShape 53"/>
              <p:cNvCxnSpPr>
                <a:cxnSpLocks noChangeShapeType="1"/>
                <a:stCxn id="342" idx="2"/>
                <a:endCxn id="364" idx="0"/>
              </p:cNvCxnSpPr>
              <p:nvPr/>
            </p:nvCxnSpPr>
            <p:spPr bwMode="auto">
              <a:xfrm rot="5400000">
                <a:off x="3730514" y="2685080"/>
                <a:ext cx="885408" cy="45424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5" name="AutoShape 53"/>
              <p:cNvCxnSpPr>
                <a:cxnSpLocks noChangeShapeType="1"/>
                <a:stCxn id="363" idx="2"/>
                <a:endCxn id="304" idx="0"/>
              </p:cNvCxnSpPr>
              <p:nvPr/>
            </p:nvCxnSpPr>
            <p:spPr bwMode="auto">
              <a:xfrm rot="5400000">
                <a:off x="4678304" y="3747486"/>
                <a:ext cx="354153" cy="792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6" name="AutoShape 53"/>
              <p:cNvCxnSpPr>
                <a:cxnSpLocks noChangeShapeType="1"/>
                <a:stCxn id="285" idx="2"/>
                <a:endCxn id="382" idx="0"/>
              </p:cNvCxnSpPr>
              <p:nvPr/>
            </p:nvCxnSpPr>
            <p:spPr bwMode="auto">
              <a:xfrm rot="16200000" flipH="1">
                <a:off x="5656459" y="216037"/>
                <a:ext cx="238319" cy="1375997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7" name="AutoShape 53"/>
              <p:cNvCxnSpPr>
                <a:cxnSpLocks noChangeShapeType="1"/>
                <a:stCxn id="285" idx="2"/>
                <a:endCxn id="289" idx="0"/>
              </p:cNvCxnSpPr>
              <p:nvPr/>
            </p:nvCxnSpPr>
            <p:spPr bwMode="auto">
              <a:xfrm rot="5400000">
                <a:off x="3511761" y="-552822"/>
                <a:ext cx="238160" cy="2913559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18" name="Text Box 36"/>
              <p:cNvSpPr txBox="1">
                <a:spLocks noChangeArrowheads="1"/>
              </p:cNvSpPr>
              <p:nvPr/>
            </p:nvSpPr>
            <p:spPr bwMode="auto">
              <a:xfrm>
                <a:off x="6769100" y="575962"/>
                <a:ext cx="913130" cy="20828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Organization*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19" name="AutoShape 53"/>
              <p:cNvCxnSpPr>
                <a:cxnSpLocks noChangeShapeType="1"/>
              </p:cNvCxnSpPr>
              <p:nvPr/>
            </p:nvCxnSpPr>
            <p:spPr bwMode="auto">
              <a:xfrm rot="5400000">
                <a:off x="5494655" y="-108568"/>
                <a:ext cx="287020" cy="1082675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0" name="AutoShape 53"/>
              <p:cNvCxnSpPr>
                <a:cxnSpLocks noChangeShapeType="1"/>
              </p:cNvCxnSpPr>
              <p:nvPr/>
            </p:nvCxnSpPr>
            <p:spPr bwMode="auto">
              <a:xfrm rot="16200000" flipH="1">
                <a:off x="6558915" y="-90153"/>
                <a:ext cx="286385" cy="1046480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21" name="Oval 320"/>
              <p:cNvSpPr>
                <a:spLocks noChangeArrowheads="1"/>
              </p:cNvSpPr>
              <p:nvPr/>
            </p:nvSpPr>
            <p:spPr bwMode="auto">
              <a:xfrm>
                <a:off x="7074166" y="977730"/>
                <a:ext cx="288000" cy="288000"/>
              </a:xfrm>
              <a:prstGeom prst="ellipse">
                <a:avLst/>
              </a:prstGeom>
              <a:solidFill>
                <a:schemeClr val="bg1">
                  <a:lumMod val="100000"/>
                  <a:lumOff val="0"/>
                </a:schemeClr>
              </a:solidFill>
              <a:ln w="12700" cap="flat" cmpd="sng" algn="ctr">
                <a:solidFill>
                  <a:schemeClr val="tx1">
                    <a:lumMod val="100000"/>
                    <a:lumOff val="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36000" tIns="36000" rIns="36000" bIns="36000" anchor="ctr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0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...</a:t>
                </a:r>
                <a:endParaRPr lang="en-SG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  <p:cxnSp>
            <p:nvCxnSpPr>
              <p:cNvPr id="322" name="AutoShape 53"/>
              <p:cNvCxnSpPr>
                <a:cxnSpLocks noChangeShapeType="1"/>
                <a:stCxn id="318" idx="2"/>
                <a:endCxn id="321" idx="0"/>
              </p:cNvCxnSpPr>
              <p:nvPr/>
            </p:nvCxnSpPr>
            <p:spPr bwMode="auto">
              <a:xfrm rot="5400000">
                <a:off x="7125172" y="877237"/>
                <a:ext cx="193488" cy="7499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3" name="AutoShape 663"/>
              <p:cNvCxnSpPr>
                <a:cxnSpLocks noChangeShapeType="1"/>
                <a:stCxn id="292" idx="2"/>
                <a:endCxn id="299" idx="0"/>
              </p:cNvCxnSpPr>
              <p:nvPr/>
            </p:nvCxnSpPr>
            <p:spPr bwMode="auto">
              <a:xfrm rot="16200000" flipH="1">
                <a:off x="2959714" y="5132753"/>
                <a:ext cx="123876" cy="1581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4" name="AutoShape 664"/>
              <p:cNvCxnSpPr>
                <a:cxnSpLocks noChangeShapeType="1"/>
                <a:stCxn id="301" idx="2"/>
                <a:endCxn id="312" idx="0"/>
              </p:cNvCxnSpPr>
              <p:nvPr/>
            </p:nvCxnSpPr>
            <p:spPr bwMode="auto">
              <a:xfrm rot="16200000" flipH="1">
                <a:off x="4127915" y="5132019"/>
                <a:ext cx="114887" cy="1027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5" name="AutoShape 665"/>
              <p:cNvCxnSpPr>
                <a:cxnSpLocks noChangeShapeType="1"/>
                <a:stCxn id="307" idx="2"/>
                <a:endCxn id="311" idx="0"/>
              </p:cNvCxnSpPr>
              <p:nvPr/>
            </p:nvCxnSpPr>
            <p:spPr bwMode="auto">
              <a:xfrm rot="5400000">
                <a:off x="5212273" y="5118257"/>
                <a:ext cx="108468" cy="1505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6" name="AutoShape 666"/>
              <p:cNvCxnSpPr>
                <a:cxnSpLocks noChangeShapeType="1"/>
                <a:stCxn id="300" idx="2"/>
                <a:endCxn id="313" idx="0"/>
              </p:cNvCxnSpPr>
              <p:nvPr/>
            </p:nvCxnSpPr>
            <p:spPr bwMode="auto">
              <a:xfrm rot="5400000">
                <a:off x="3436231" y="2524448"/>
                <a:ext cx="111436" cy="407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27" name="Text Box 60"/>
              <p:cNvSpPr txBox="1">
                <a:spLocks noChangeArrowheads="1"/>
              </p:cNvSpPr>
              <p:nvPr/>
            </p:nvSpPr>
            <p:spPr bwMode="auto">
              <a:xfrm>
                <a:off x="450751" y="1607767"/>
                <a:ext cx="817880" cy="17970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Single Day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28" name="Text Box 60"/>
              <p:cNvSpPr txBox="1">
                <a:spLocks noChangeArrowheads="1"/>
              </p:cNvSpPr>
              <p:nvPr/>
            </p:nvSpPr>
            <p:spPr bwMode="auto">
              <a:xfrm>
                <a:off x="2622350" y="1600751"/>
                <a:ext cx="1056819" cy="180000"/>
              </a:xfrm>
              <a:prstGeom prst="rect">
                <a:avLst/>
              </a:prstGeom>
              <a:solidFill>
                <a:srgbClr val="D6DCE5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Over a Period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29" name="Text Box 60"/>
              <p:cNvSpPr txBox="1">
                <a:spLocks noChangeArrowheads="1"/>
              </p:cNvSpPr>
              <p:nvPr/>
            </p:nvSpPr>
            <p:spPr bwMode="auto">
              <a:xfrm>
                <a:off x="892547" y="2752734"/>
                <a:ext cx="613116" cy="216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Others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30" name="Text Box 60"/>
              <p:cNvSpPr txBox="1">
                <a:spLocks noChangeArrowheads="1"/>
              </p:cNvSpPr>
              <p:nvPr/>
            </p:nvSpPr>
            <p:spPr bwMode="auto">
              <a:xfrm>
                <a:off x="137007" y="2752736"/>
                <a:ext cx="705922" cy="2160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Credit Type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31" name="Connector: Elbow 38"/>
              <p:cNvCxnSpPr>
                <a:stCxn id="336" idx="2"/>
                <a:endCxn id="329" idx="0"/>
              </p:cNvCxnSpPr>
              <p:nvPr/>
            </p:nvCxnSpPr>
            <p:spPr>
              <a:xfrm rot="16200000" flipH="1">
                <a:off x="1065953" y="2619582"/>
                <a:ext cx="265280" cy="102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Connector: Elbow 457"/>
              <p:cNvCxnSpPr>
                <a:stCxn id="336" idx="2"/>
                <a:endCxn id="330" idx="0"/>
              </p:cNvCxnSpPr>
              <p:nvPr/>
            </p:nvCxnSpPr>
            <p:spPr>
              <a:xfrm rot="5400000">
                <a:off x="711384" y="2266039"/>
                <a:ext cx="265282" cy="708113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AutoShape 68"/>
              <p:cNvCxnSpPr>
                <a:cxnSpLocks noChangeShapeType="1"/>
                <a:stCxn id="327" idx="2"/>
                <a:endCxn id="335" idx="0"/>
              </p:cNvCxnSpPr>
              <p:nvPr/>
            </p:nvCxnSpPr>
            <p:spPr bwMode="auto">
              <a:xfrm rot="5400000">
                <a:off x="461008" y="1764299"/>
                <a:ext cx="375511" cy="421857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34" name="AutoShape 68"/>
              <p:cNvCxnSpPr>
                <a:cxnSpLocks noChangeShapeType="1"/>
                <a:stCxn id="327" idx="2"/>
                <a:endCxn id="336" idx="0"/>
              </p:cNvCxnSpPr>
              <p:nvPr/>
            </p:nvCxnSpPr>
            <p:spPr bwMode="auto">
              <a:xfrm rot="16200000" flipH="1">
                <a:off x="841138" y="1806025"/>
                <a:ext cx="375497" cy="338390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35" name="Text Box 62"/>
              <p:cNvSpPr txBox="1">
                <a:spLocks noChangeArrowheads="1"/>
              </p:cNvSpPr>
              <p:nvPr/>
            </p:nvSpPr>
            <p:spPr bwMode="auto">
              <a:xfrm>
                <a:off x="63501" y="2162983"/>
                <a:ext cx="748665" cy="32448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Normal Txn Count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36" name="Text Box 63"/>
              <p:cNvSpPr txBox="1">
                <a:spLocks noChangeArrowheads="1"/>
              </p:cNvSpPr>
              <p:nvPr/>
            </p:nvSpPr>
            <p:spPr bwMode="auto">
              <a:xfrm>
                <a:off x="873295" y="2162969"/>
                <a:ext cx="649572" cy="32448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High Txn Count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37" name="Rectangle: Rounded Corners 465"/>
              <p:cNvSpPr>
                <a:spLocks noChangeArrowheads="1"/>
              </p:cNvSpPr>
              <p:nvPr/>
            </p:nvSpPr>
            <p:spPr bwMode="auto">
              <a:xfrm>
                <a:off x="140083" y="3091777"/>
                <a:ext cx="684000" cy="358775"/>
              </a:xfrm>
              <a:prstGeom prst="roundRect">
                <a:avLst>
                  <a:gd name="adj" fmla="val 13218"/>
                </a:avLst>
              </a:prstGeom>
              <a:solidFill>
                <a:srgbClr val="FFFF00"/>
              </a:solidFill>
              <a:ln w="25400" cap="flat" cmpd="sng" algn="ctr">
                <a:solidFill>
                  <a:schemeClr val="accent2">
                    <a:lumMod val="100000"/>
                    <a:lumOff val="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36000" tIns="0" rIns="36000" bIns="0" anchor="ctr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900" b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Fraud Scenario 3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38" name="AutoShape 661"/>
              <p:cNvCxnSpPr>
                <a:cxnSpLocks noChangeShapeType="1"/>
                <a:stCxn id="330" idx="2"/>
                <a:endCxn id="337" idx="0"/>
              </p:cNvCxnSpPr>
              <p:nvPr/>
            </p:nvCxnSpPr>
            <p:spPr bwMode="auto">
              <a:xfrm rot="5400000">
                <a:off x="424506" y="3026314"/>
                <a:ext cx="123041" cy="7885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39" name="AutoShape 68"/>
              <p:cNvCxnSpPr>
                <a:cxnSpLocks noChangeShapeType="1"/>
                <a:stCxn id="328" idx="2"/>
                <a:endCxn id="341" idx="0"/>
              </p:cNvCxnSpPr>
              <p:nvPr/>
            </p:nvCxnSpPr>
            <p:spPr bwMode="auto">
              <a:xfrm rot="5400000">
                <a:off x="2542589" y="1544274"/>
                <a:ext cx="371695" cy="844649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0" name="AutoShape 68"/>
              <p:cNvCxnSpPr>
                <a:cxnSpLocks noChangeShapeType="1"/>
                <a:stCxn id="328" idx="2"/>
                <a:endCxn id="342" idx="0"/>
              </p:cNvCxnSpPr>
              <p:nvPr/>
            </p:nvCxnSpPr>
            <p:spPr bwMode="auto">
              <a:xfrm rot="16200000" flipH="1">
                <a:off x="3593102" y="1338409"/>
                <a:ext cx="364897" cy="1249580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41" name="Text Box 62"/>
              <p:cNvSpPr txBox="1">
                <a:spLocks noChangeArrowheads="1"/>
              </p:cNvSpPr>
              <p:nvPr/>
            </p:nvSpPr>
            <p:spPr bwMode="auto">
              <a:xfrm>
                <a:off x="1931778" y="2182217"/>
                <a:ext cx="748665" cy="32385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Normal </a:t>
                </a:r>
                <a:r>
                  <a:rPr lang="en-US" sz="10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Txn</a:t>
                </a:r>
                <a:r>
                  <a:rPr lang="en-US" sz="1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 Count</a:t>
                </a:r>
                <a:endParaRPr lang="en-SG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42" name="Text Box 63"/>
              <p:cNvSpPr txBox="1">
                <a:spLocks noChangeArrowheads="1"/>
              </p:cNvSpPr>
              <p:nvPr/>
            </p:nvSpPr>
            <p:spPr bwMode="auto">
              <a:xfrm>
                <a:off x="4026325" y="2145648"/>
                <a:ext cx="748030" cy="32385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High Txn Count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43" name="AutoShape 68"/>
              <p:cNvCxnSpPr>
                <a:cxnSpLocks noChangeShapeType="1"/>
                <a:stCxn id="328" idx="2"/>
                <a:endCxn id="300" idx="0"/>
              </p:cNvCxnSpPr>
              <p:nvPr/>
            </p:nvCxnSpPr>
            <p:spPr bwMode="auto">
              <a:xfrm rot="16200000" flipH="1">
                <a:off x="3139925" y="1791586"/>
                <a:ext cx="364896" cy="343226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44" name="Text Box 60"/>
              <p:cNvSpPr txBox="1">
                <a:spLocks noChangeArrowheads="1"/>
              </p:cNvSpPr>
              <p:nvPr/>
            </p:nvSpPr>
            <p:spPr bwMode="auto">
              <a:xfrm>
                <a:off x="2003191" y="3272860"/>
                <a:ext cx="612775" cy="2160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Others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45" name="Text Box 60"/>
              <p:cNvSpPr txBox="1">
                <a:spLocks noChangeArrowheads="1"/>
              </p:cNvSpPr>
              <p:nvPr/>
            </p:nvSpPr>
            <p:spPr bwMode="auto">
              <a:xfrm>
                <a:off x="2664862" y="3302630"/>
                <a:ext cx="705485" cy="2160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Credit Type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46" name="AutoShape 53"/>
              <p:cNvCxnSpPr>
                <a:cxnSpLocks noChangeShapeType="1"/>
                <a:stCxn id="341" idx="2"/>
                <a:endCxn id="347" idx="0"/>
              </p:cNvCxnSpPr>
              <p:nvPr/>
            </p:nvCxnSpPr>
            <p:spPr bwMode="auto">
              <a:xfrm rot="5400000">
                <a:off x="1547777" y="2514524"/>
                <a:ext cx="796563" cy="720106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47" name="Text Box 60"/>
              <p:cNvSpPr txBox="1">
                <a:spLocks noChangeArrowheads="1"/>
              </p:cNvSpPr>
              <p:nvPr/>
            </p:nvSpPr>
            <p:spPr bwMode="auto">
              <a:xfrm>
                <a:off x="1213284" y="3272859"/>
                <a:ext cx="745441" cy="2159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Debit Type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48" name="AutoShape 58"/>
              <p:cNvCxnSpPr>
                <a:cxnSpLocks noChangeShapeType="1"/>
                <a:stCxn id="347" idx="2"/>
                <a:endCxn id="350" idx="0"/>
              </p:cNvCxnSpPr>
              <p:nvPr/>
            </p:nvCxnSpPr>
            <p:spPr bwMode="auto">
              <a:xfrm rot="5400000">
                <a:off x="1376935" y="3693403"/>
                <a:ext cx="413714" cy="4426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49" name="AutoShape 68"/>
              <p:cNvCxnSpPr>
                <a:cxnSpLocks noChangeShapeType="1"/>
                <a:stCxn id="347" idx="2"/>
                <a:endCxn id="355" idx="0"/>
              </p:cNvCxnSpPr>
              <p:nvPr/>
            </p:nvCxnSpPr>
            <p:spPr bwMode="auto">
              <a:xfrm rot="5400000">
                <a:off x="845883" y="3175947"/>
                <a:ext cx="427311" cy="1052934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50" name="Text Box 117"/>
              <p:cNvSpPr txBox="1">
                <a:spLocks noChangeArrowheads="1"/>
              </p:cNvSpPr>
              <p:nvPr/>
            </p:nvSpPr>
            <p:spPr bwMode="auto">
              <a:xfrm>
                <a:off x="1257729" y="3902473"/>
                <a:ext cx="647700" cy="33337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Foreign Currency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51" name="Text Box 51"/>
              <p:cNvSpPr txBox="1">
                <a:spLocks noChangeArrowheads="1"/>
              </p:cNvSpPr>
              <p:nvPr/>
            </p:nvSpPr>
            <p:spPr bwMode="auto">
              <a:xfrm>
                <a:off x="635144" y="5280685"/>
                <a:ext cx="473013" cy="50393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High Txn Amount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52" name="Text Box 52"/>
              <p:cNvSpPr txBox="1">
                <a:spLocks noChangeArrowheads="1"/>
              </p:cNvSpPr>
              <p:nvPr/>
            </p:nvSpPr>
            <p:spPr bwMode="auto">
              <a:xfrm>
                <a:off x="27418" y="5257713"/>
                <a:ext cx="516463" cy="50733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Normal Txn Amount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53" name="AutoShape 54"/>
              <p:cNvCxnSpPr>
                <a:cxnSpLocks noChangeShapeType="1"/>
                <a:stCxn id="355" idx="2"/>
                <a:endCxn id="359" idx="0"/>
              </p:cNvCxnSpPr>
              <p:nvPr/>
            </p:nvCxnSpPr>
            <p:spPr bwMode="auto">
              <a:xfrm rot="5400000">
                <a:off x="396896" y="4385086"/>
                <a:ext cx="271816" cy="535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4" name="AutoShape 55"/>
              <p:cNvCxnSpPr>
                <a:cxnSpLocks noChangeShapeType="1"/>
                <a:stCxn id="355" idx="2"/>
                <a:endCxn id="358" idx="0"/>
              </p:cNvCxnSpPr>
              <p:nvPr/>
            </p:nvCxnSpPr>
            <p:spPr bwMode="auto">
              <a:xfrm rot="16200000" flipH="1">
                <a:off x="846884" y="3935632"/>
                <a:ext cx="268006" cy="895632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55" name="Text Box 47"/>
              <p:cNvSpPr txBox="1">
                <a:spLocks noChangeArrowheads="1"/>
              </p:cNvSpPr>
              <p:nvPr/>
            </p:nvSpPr>
            <p:spPr bwMode="auto">
              <a:xfrm>
                <a:off x="209221" y="3916070"/>
                <a:ext cx="647700" cy="333375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Local Currency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56" name="Rectangle: Rounded Corners 489"/>
              <p:cNvSpPr>
                <a:spLocks noChangeArrowheads="1"/>
              </p:cNvSpPr>
              <p:nvPr/>
            </p:nvSpPr>
            <p:spPr bwMode="auto">
              <a:xfrm>
                <a:off x="527189" y="5846913"/>
                <a:ext cx="684000" cy="358775"/>
              </a:xfrm>
              <a:prstGeom prst="roundRect">
                <a:avLst>
                  <a:gd name="adj" fmla="val 13218"/>
                </a:avLst>
              </a:prstGeom>
              <a:solidFill>
                <a:srgbClr val="FFFF00"/>
              </a:solidFill>
              <a:ln w="25400" cap="flat" cmpd="sng" algn="ctr">
                <a:solidFill>
                  <a:schemeClr val="accent2">
                    <a:lumMod val="100000"/>
                    <a:lumOff val="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36000" tIns="0" rIns="36000" bIns="0" anchor="ctr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900" b="1"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Calibri" panose="020F0502020204030204" pitchFamily="34" charset="0"/>
                  </a:rPr>
                  <a:t>Fraud Scenario 4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57" name="AutoShape 663"/>
              <p:cNvCxnSpPr>
                <a:cxnSpLocks noChangeShapeType="1"/>
                <a:stCxn id="351" idx="2"/>
                <a:endCxn id="356" idx="0"/>
              </p:cNvCxnSpPr>
              <p:nvPr/>
            </p:nvCxnSpPr>
            <p:spPr bwMode="auto">
              <a:xfrm rot="5400000">
                <a:off x="824388" y="5799650"/>
                <a:ext cx="92064" cy="2462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58" name="Text Box 62"/>
              <p:cNvSpPr txBox="1">
                <a:spLocks noChangeArrowheads="1"/>
              </p:cNvSpPr>
              <p:nvPr/>
            </p:nvSpPr>
            <p:spPr bwMode="auto">
              <a:xfrm>
                <a:off x="1010238" y="4517451"/>
                <a:ext cx="836930" cy="32385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Normal/High Denomination Amount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59" name="Text Box 63"/>
              <p:cNvSpPr txBox="1">
                <a:spLocks noChangeArrowheads="1"/>
              </p:cNvSpPr>
              <p:nvPr/>
            </p:nvSpPr>
            <p:spPr bwMode="auto">
              <a:xfrm>
                <a:off x="114071" y="4521261"/>
                <a:ext cx="836930" cy="32385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Low Denomination Amount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60" name="AutoShape 54"/>
              <p:cNvCxnSpPr>
                <a:cxnSpLocks noChangeShapeType="1"/>
                <a:stCxn id="359" idx="2"/>
                <a:endCxn id="351" idx="0"/>
              </p:cNvCxnSpPr>
              <p:nvPr/>
            </p:nvCxnSpPr>
            <p:spPr bwMode="auto">
              <a:xfrm rot="16200000" flipH="1">
                <a:off x="499192" y="4878454"/>
                <a:ext cx="405803" cy="339115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61" name="AutoShape 55"/>
              <p:cNvCxnSpPr>
                <a:cxnSpLocks noChangeShapeType="1"/>
                <a:stCxn id="359" idx="2"/>
                <a:endCxn id="352" idx="0"/>
              </p:cNvCxnSpPr>
              <p:nvPr/>
            </p:nvCxnSpPr>
            <p:spPr bwMode="auto">
              <a:xfrm rot="5400000">
                <a:off x="202792" y="4927969"/>
                <a:ext cx="412602" cy="246886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62" name="Text Box 60"/>
              <p:cNvSpPr txBox="1">
                <a:spLocks noChangeArrowheads="1"/>
              </p:cNvSpPr>
              <p:nvPr/>
            </p:nvSpPr>
            <p:spPr bwMode="auto">
              <a:xfrm>
                <a:off x="5510175" y="3348107"/>
                <a:ext cx="612775" cy="2159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SG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Both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63" name="Text Box 60"/>
              <p:cNvSpPr txBox="1">
                <a:spLocks noChangeArrowheads="1"/>
              </p:cNvSpPr>
              <p:nvPr/>
            </p:nvSpPr>
            <p:spPr bwMode="auto">
              <a:xfrm>
                <a:off x="4503033" y="3384677"/>
                <a:ext cx="705485" cy="21590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Credit Type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64" name="Text Box 60"/>
              <p:cNvSpPr txBox="1">
                <a:spLocks noChangeArrowheads="1"/>
              </p:cNvSpPr>
              <p:nvPr/>
            </p:nvSpPr>
            <p:spPr bwMode="auto">
              <a:xfrm>
                <a:off x="3573668" y="3354906"/>
                <a:ext cx="744855" cy="21526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Debit Type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65" name="AutoShape 53"/>
              <p:cNvCxnSpPr>
                <a:cxnSpLocks noChangeShapeType="1"/>
                <a:stCxn id="342" idx="2"/>
                <a:endCxn id="363" idx="0"/>
              </p:cNvCxnSpPr>
              <p:nvPr/>
            </p:nvCxnSpPr>
            <p:spPr bwMode="auto">
              <a:xfrm rot="16200000" flipH="1">
                <a:off x="4185354" y="2684484"/>
                <a:ext cx="885408" cy="455436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66" name="AutoShape 53"/>
              <p:cNvCxnSpPr>
                <a:cxnSpLocks noChangeShapeType="1"/>
                <a:stCxn id="342" idx="2"/>
                <a:endCxn id="362" idx="0"/>
              </p:cNvCxnSpPr>
              <p:nvPr/>
            </p:nvCxnSpPr>
            <p:spPr bwMode="auto">
              <a:xfrm rot="16200000" flipH="1">
                <a:off x="4669147" y="2200690"/>
                <a:ext cx="878609" cy="1416223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367" name="Group 366"/>
              <p:cNvGrpSpPr/>
              <p:nvPr/>
            </p:nvGrpSpPr>
            <p:grpSpPr>
              <a:xfrm>
                <a:off x="4976128" y="1023196"/>
                <a:ext cx="3001010" cy="1835848"/>
                <a:chOff x="4976128" y="1023196"/>
                <a:chExt cx="3001010" cy="1835848"/>
              </a:xfrm>
            </p:grpSpPr>
            <p:sp>
              <p:nvSpPr>
                <p:cNvPr id="379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976128" y="2070642"/>
                  <a:ext cx="703580" cy="32512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18000" tIns="0" rIns="18000" bIns="0" anchor="t" anchorCtr="0" upright="1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10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Latha" panose="020B0604020202020204" pitchFamily="34" charset="0"/>
                    </a:rPr>
                    <a:t>Normal Txn Amount</a:t>
                  </a:r>
                  <a:endParaRPr lang="en-SG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endParaRPr>
                </a:p>
              </p:txBody>
            </p:sp>
            <p:cxnSp>
              <p:nvCxnSpPr>
                <p:cNvPr id="380" name="AutoShape 17"/>
                <p:cNvCxnSpPr>
                  <a:cxnSpLocks noChangeShapeType="1"/>
                  <a:stCxn id="382" idx="2"/>
                  <a:endCxn id="383" idx="0"/>
                </p:cNvCxnSpPr>
                <p:nvPr/>
              </p:nvCxnSpPr>
              <p:spPr bwMode="auto">
                <a:xfrm rot="5400000">
                  <a:off x="5943228" y="968592"/>
                  <a:ext cx="286081" cy="754699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rgbClr val="000000"/>
                  </a:solidFill>
                  <a:miter lim="800000"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381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5727968" y="2070642"/>
                  <a:ext cx="703580" cy="32512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18000" tIns="0" rIns="18000" bIns="0" anchor="t" anchorCtr="0" upright="1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1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Latha" panose="020B0604020202020204" pitchFamily="34" charset="0"/>
                    </a:rPr>
                    <a:t>High </a:t>
                  </a:r>
                  <a:r>
                    <a:rPr lang="en-US" sz="1000" dirty="0" err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Latha" panose="020B0604020202020204" pitchFamily="34" charset="0"/>
                    </a:rPr>
                    <a:t>Txn</a:t>
                  </a:r>
                  <a:r>
                    <a:rPr lang="en-US" sz="1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Latha" panose="020B0604020202020204" pitchFamily="34" charset="0"/>
                    </a:rPr>
                    <a:t> Amount</a:t>
                  </a:r>
                  <a:endParaRPr lang="en-SG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endParaRPr>
                </a:p>
              </p:txBody>
            </p:sp>
            <p:sp>
              <p:nvSpPr>
                <p:cNvPr id="382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6054677" y="1023196"/>
                  <a:ext cx="817880" cy="17970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18000" tIns="0" rIns="18000" bIns="0" anchor="t" anchorCtr="0" upright="1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Latha" panose="020B0604020202020204" pitchFamily="34" charset="0"/>
                    </a:rPr>
                    <a:t>Single Txn</a:t>
                  </a:r>
                  <a:endParaRPr lang="en-SG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endParaRPr>
                </a:p>
              </p:txBody>
            </p:sp>
            <p:sp>
              <p:nvSpPr>
                <p:cNvPr id="383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5290453" y="1488982"/>
                  <a:ext cx="836930" cy="324485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18000" tIns="0" rIns="18000" bIns="0" anchor="t" anchorCtr="0" upright="1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7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Latha" panose="020B0604020202020204" pitchFamily="34" charset="0"/>
                    </a:rPr>
                    <a:t>Normal/High Denomination Amount</a:t>
                  </a:r>
                  <a:endParaRPr lang="en-SG" sz="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endParaRPr>
                </a:p>
              </p:txBody>
            </p:sp>
            <p:sp>
              <p:nvSpPr>
                <p:cNvPr id="384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6817628" y="1490252"/>
                  <a:ext cx="836930" cy="324485"/>
                </a:xfrm>
                <a:prstGeom prst="rect">
                  <a:avLst/>
                </a:prstGeom>
                <a:solidFill>
                  <a:srgbClr val="D6DCE5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18000" tIns="0" rIns="18000" bIns="0" anchor="t" anchorCtr="0" upright="1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7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Latha" panose="020B0604020202020204" pitchFamily="34" charset="0"/>
                    </a:rPr>
                    <a:t>Low Denomination Amount</a:t>
                  </a:r>
                  <a:endParaRPr lang="en-SG" sz="9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endParaRPr>
                </a:p>
              </p:txBody>
            </p:sp>
            <p:cxnSp>
              <p:nvCxnSpPr>
                <p:cNvPr id="385" name="AutoShape 49"/>
                <p:cNvCxnSpPr>
                  <a:cxnSpLocks noChangeShapeType="1"/>
                  <a:stCxn id="383" idx="2"/>
                  <a:endCxn id="379" idx="0"/>
                </p:cNvCxnSpPr>
                <p:nvPr/>
              </p:nvCxnSpPr>
              <p:spPr bwMode="auto">
                <a:xfrm rot="5400000">
                  <a:off x="5389513" y="1751872"/>
                  <a:ext cx="257175" cy="381000"/>
                </a:xfrm>
                <a:prstGeom prst="bentConnector3">
                  <a:avLst>
                    <a:gd name="adj1" fmla="val 49875"/>
                  </a:avLst>
                </a:prstGeom>
                <a:noFill/>
                <a:ln w="9525">
                  <a:solidFill>
                    <a:srgbClr val="000000"/>
                  </a:solidFill>
                  <a:miter lim="800000"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86" name="AutoShape 50"/>
                <p:cNvCxnSpPr>
                  <a:cxnSpLocks noChangeShapeType="1"/>
                  <a:stCxn id="383" idx="2"/>
                  <a:endCxn id="381" idx="0"/>
                </p:cNvCxnSpPr>
                <p:nvPr/>
              </p:nvCxnSpPr>
              <p:spPr bwMode="auto">
                <a:xfrm rot="16200000" flipH="1">
                  <a:off x="5765433" y="1756952"/>
                  <a:ext cx="257175" cy="370840"/>
                </a:xfrm>
                <a:prstGeom prst="bentConnector3">
                  <a:avLst>
                    <a:gd name="adj1" fmla="val 49875"/>
                  </a:avLst>
                </a:prstGeom>
                <a:noFill/>
                <a:ln w="9525">
                  <a:solidFill>
                    <a:srgbClr val="000000"/>
                  </a:solidFill>
                  <a:miter lim="800000"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387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7273558" y="2066197"/>
                  <a:ext cx="703580" cy="325120"/>
                </a:xfrm>
                <a:prstGeom prst="rect">
                  <a:avLst/>
                </a:prstGeom>
                <a:solidFill>
                  <a:srgbClr val="D6DCE5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18000" tIns="0" rIns="18000" bIns="0" anchor="t" anchorCtr="0" upright="1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10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Latha" panose="020B0604020202020204" pitchFamily="34" charset="0"/>
                    </a:rPr>
                    <a:t>High Txn Amount</a:t>
                  </a:r>
                  <a:endParaRPr lang="en-SG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endParaRPr>
                </a:p>
              </p:txBody>
            </p:sp>
            <p:sp>
              <p:nvSpPr>
                <p:cNvPr id="388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6520448" y="2066197"/>
                  <a:ext cx="703580" cy="32512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18000" tIns="0" rIns="18000" bIns="0" anchor="t" anchorCtr="0" upright="1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10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Latha" panose="020B0604020202020204" pitchFamily="34" charset="0"/>
                    </a:rPr>
                    <a:t>Normal Txn Amount</a:t>
                  </a:r>
                  <a:endParaRPr lang="en-SG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endParaRPr>
                </a:p>
              </p:txBody>
            </p:sp>
            <p:cxnSp>
              <p:nvCxnSpPr>
                <p:cNvPr id="389" name="AutoShape 53"/>
                <p:cNvCxnSpPr>
                  <a:cxnSpLocks noChangeShapeType="1"/>
                  <a:stCxn id="382" idx="2"/>
                  <a:endCxn id="384" idx="0"/>
                </p:cNvCxnSpPr>
                <p:nvPr/>
              </p:nvCxnSpPr>
              <p:spPr bwMode="auto">
                <a:xfrm rot="16200000" flipH="1">
                  <a:off x="6706180" y="960338"/>
                  <a:ext cx="287351" cy="772476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rgbClr val="000000"/>
                  </a:solidFill>
                  <a:miter lim="800000"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90" name="AutoShape 54"/>
                <p:cNvCxnSpPr>
                  <a:cxnSpLocks noChangeShapeType="1"/>
                  <a:stCxn id="384" idx="2"/>
                  <a:endCxn id="387" idx="0"/>
                </p:cNvCxnSpPr>
                <p:nvPr/>
              </p:nvCxnSpPr>
              <p:spPr bwMode="auto">
                <a:xfrm rot="16200000" flipH="1">
                  <a:off x="7305308" y="1745522"/>
                  <a:ext cx="251460" cy="389255"/>
                </a:xfrm>
                <a:prstGeom prst="bentConnector3">
                  <a:avLst>
                    <a:gd name="adj1" fmla="val 49745"/>
                  </a:avLst>
                </a:prstGeom>
                <a:noFill/>
                <a:ln w="9525">
                  <a:solidFill>
                    <a:srgbClr val="000000"/>
                  </a:solidFill>
                  <a:miter lim="800000"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91" name="AutoShape 55"/>
                <p:cNvCxnSpPr>
                  <a:cxnSpLocks noChangeShapeType="1"/>
                  <a:stCxn id="384" idx="2"/>
                  <a:endCxn id="388" idx="0"/>
                </p:cNvCxnSpPr>
                <p:nvPr/>
              </p:nvCxnSpPr>
              <p:spPr bwMode="auto">
                <a:xfrm rot="5400000">
                  <a:off x="6928753" y="1758222"/>
                  <a:ext cx="251460" cy="363855"/>
                </a:xfrm>
                <a:prstGeom prst="bentConnector3">
                  <a:avLst>
                    <a:gd name="adj1" fmla="val 49745"/>
                  </a:avLst>
                </a:prstGeom>
                <a:noFill/>
                <a:ln w="9525">
                  <a:solidFill>
                    <a:srgbClr val="000000"/>
                  </a:solidFill>
                  <a:miter lim="800000"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392" name="Rectangle: Rounded Corners 125"/>
                <p:cNvSpPr>
                  <a:spLocks noChangeArrowheads="1"/>
                </p:cNvSpPr>
                <p:nvPr/>
              </p:nvSpPr>
              <p:spPr bwMode="auto">
                <a:xfrm>
                  <a:off x="7279273" y="2488472"/>
                  <a:ext cx="684000" cy="359410"/>
                </a:xfrm>
                <a:prstGeom prst="roundRect">
                  <a:avLst>
                    <a:gd name="adj" fmla="val 13218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25400" cap="flat" cmpd="sng" algn="ctr">
                  <a:solidFill>
                    <a:schemeClr val="accent2">
                      <a:lumMod val="100000"/>
                      <a:lumOff val="0"/>
                    </a:schemeClr>
                  </a:solidFill>
                  <a:prstDash val="solid"/>
                  <a:round/>
                  <a:headEnd/>
                  <a:tailEnd/>
                </a:ln>
              </p:spPr>
              <p:txBody>
                <a:bodyPr rot="0" vert="horz" wrap="square" lIns="36000" tIns="0" rIns="36000" bIns="0" anchor="ctr" anchorCtr="0" upright="1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9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Latha" panose="020B0604020202020204" pitchFamily="34" charset="0"/>
                    </a:rPr>
                    <a:t>Fraud Scenario 9</a:t>
                  </a:r>
                  <a:endParaRPr lang="en-SG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endParaRPr>
                </a:p>
              </p:txBody>
            </p:sp>
            <p:cxnSp>
              <p:nvCxnSpPr>
                <p:cNvPr id="393" name="AutoShape 661"/>
                <p:cNvCxnSpPr>
                  <a:cxnSpLocks noChangeShapeType="1"/>
                  <a:stCxn id="387" idx="2"/>
                  <a:endCxn id="392" idx="0"/>
                </p:cNvCxnSpPr>
                <p:nvPr/>
              </p:nvCxnSpPr>
              <p:spPr bwMode="auto">
                <a:xfrm rot="5400000">
                  <a:off x="7574734" y="2437857"/>
                  <a:ext cx="97155" cy="4075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394" name="Rectangle: Rounded Corners 456"/>
                <p:cNvSpPr>
                  <a:spLocks noChangeArrowheads="1"/>
                </p:cNvSpPr>
                <p:nvPr/>
              </p:nvSpPr>
              <p:spPr bwMode="auto">
                <a:xfrm>
                  <a:off x="5734386" y="2500269"/>
                  <a:ext cx="684000" cy="358775"/>
                </a:xfrm>
                <a:prstGeom prst="roundRect">
                  <a:avLst>
                    <a:gd name="adj" fmla="val 13218"/>
                  </a:avLst>
                </a:prstGeom>
                <a:solidFill>
                  <a:srgbClr val="FFFF00"/>
                </a:solidFill>
                <a:ln w="25400" cap="flat" cmpd="sng" algn="ctr">
                  <a:solidFill>
                    <a:schemeClr val="accent2">
                      <a:lumMod val="100000"/>
                      <a:lumOff val="0"/>
                    </a:schemeClr>
                  </a:solidFill>
                  <a:prstDash val="solid"/>
                  <a:round/>
                  <a:headEnd/>
                  <a:tailEnd/>
                </a:ln>
              </p:spPr>
              <p:txBody>
                <a:bodyPr rot="0" vert="horz" wrap="square" lIns="36000" tIns="0" rIns="36000" bIns="0" anchor="ctr" anchorCtr="0" upright="1"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900" b="1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Latha" panose="020B0604020202020204" pitchFamily="34" charset="0"/>
                    </a:rPr>
                    <a:t>Fraud Scenario 1</a:t>
                  </a:r>
                  <a:endParaRPr lang="en-SG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endParaRPr>
                </a:p>
              </p:txBody>
            </p:sp>
            <p:cxnSp>
              <p:nvCxnSpPr>
                <p:cNvPr id="395" name="AutoShape 661"/>
                <p:cNvCxnSpPr>
                  <a:cxnSpLocks noChangeShapeType="1"/>
                  <a:stCxn id="381" idx="2"/>
                  <a:endCxn id="394" idx="0"/>
                </p:cNvCxnSpPr>
                <p:nvPr/>
              </p:nvCxnSpPr>
              <p:spPr bwMode="auto">
                <a:xfrm rot="5400000">
                  <a:off x="6025819" y="2446329"/>
                  <a:ext cx="104507" cy="3372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368" name="AutoShape 53"/>
              <p:cNvCxnSpPr>
                <a:cxnSpLocks noChangeShapeType="1"/>
                <a:stCxn id="363" idx="2"/>
                <a:endCxn id="303" idx="0"/>
              </p:cNvCxnSpPr>
              <p:nvPr/>
            </p:nvCxnSpPr>
            <p:spPr bwMode="auto">
              <a:xfrm rot="5400000">
                <a:off x="4208655" y="3285697"/>
                <a:ext cx="362013" cy="932231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69" name="Text Box 59"/>
              <p:cNvSpPr txBox="1">
                <a:spLocks noChangeArrowheads="1"/>
              </p:cNvSpPr>
              <p:nvPr/>
            </p:nvSpPr>
            <p:spPr bwMode="auto">
              <a:xfrm>
                <a:off x="6777188" y="4502019"/>
                <a:ext cx="467995" cy="54991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 dirty="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High </a:t>
                </a:r>
                <a:r>
                  <a:rPr lang="en-US" sz="1000" dirty="0" err="1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Txn</a:t>
                </a:r>
                <a:r>
                  <a:rPr lang="en-US" sz="1000" dirty="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 Amount</a:t>
                </a:r>
                <a:endParaRPr lang="en-SG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70" name="Text Box 61"/>
              <p:cNvSpPr txBox="1">
                <a:spLocks noChangeArrowheads="1"/>
              </p:cNvSpPr>
              <p:nvPr/>
            </p:nvSpPr>
            <p:spPr bwMode="auto">
              <a:xfrm>
                <a:off x="6227278" y="4498844"/>
                <a:ext cx="466725" cy="54673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Normal Txn Amount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71" name="Text Box 62"/>
              <p:cNvSpPr txBox="1">
                <a:spLocks noChangeArrowheads="1"/>
              </p:cNvSpPr>
              <p:nvPr/>
            </p:nvSpPr>
            <p:spPr bwMode="auto">
              <a:xfrm>
                <a:off x="6334592" y="3910198"/>
                <a:ext cx="890755" cy="39432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700" dirty="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Normal / High Denomination Amount</a:t>
                </a:r>
                <a:endParaRPr lang="en-SG" sz="1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72" name="Text Box 63"/>
              <p:cNvSpPr txBox="1">
                <a:spLocks noChangeArrowheads="1"/>
              </p:cNvSpPr>
              <p:nvPr/>
            </p:nvSpPr>
            <p:spPr bwMode="auto">
              <a:xfrm>
                <a:off x="5400170" y="3922580"/>
                <a:ext cx="836930" cy="32385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18000" tIns="0" rIns="18000" bIns="0" anchor="t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1000"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Low Denomination Amount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73" name="AutoShape 64"/>
              <p:cNvCxnSpPr>
                <a:cxnSpLocks noChangeShapeType="1"/>
              </p:cNvCxnSpPr>
              <p:nvPr/>
            </p:nvCxnSpPr>
            <p:spPr bwMode="auto">
              <a:xfrm rot="5400000">
                <a:off x="6475245" y="4220397"/>
                <a:ext cx="263525" cy="292100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4" name="AutoShape 65"/>
              <p:cNvCxnSpPr>
                <a:cxnSpLocks noChangeShapeType="1"/>
              </p:cNvCxnSpPr>
              <p:nvPr/>
            </p:nvCxnSpPr>
            <p:spPr bwMode="auto">
              <a:xfrm rot="16200000" flipH="1">
                <a:off x="6748295" y="4239447"/>
                <a:ext cx="267335" cy="257810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75" name="Rectangle: Rounded Corners 496"/>
              <p:cNvSpPr>
                <a:spLocks noChangeArrowheads="1"/>
              </p:cNvSpPr>
              <p:nvPr/>
            </p:nvSpPr>
            <p:spPr bwMode="auto">
              <a:xfrm>
                <a:off x="6670508" y="5167499"/>
                <a:ext cx="683895" cy="358775"/>
              </a:xfrm>
              <a:prstGeom prst="roundRect">
                <a:avLst>
                  <a:gd name="adj" fmla="val 13218"/>
                </a:avLst>
              </a:prstGeom>
              <a:solidFill>
                <a:srgbClr val="FFFF00"/>
              </a:solidFill>
              <a:ln w="25400" cap="flat" cmpd="sng" algn="ctr">
                <a:solidFill>
                  <a:schemeClr val="accent2">
                    <a:lumMod val="100000"/>
                    <a:lumOff val="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rot="0" vert="horz" wrap="square" lIns="36000" tIns="0" rIns="36000" bIns="0" anchor="ctr" anchorCtr="0" upright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US" sz="900" b="1"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Calibri" panose="020F0502020204030204" pitchFamily="34" charset="0"/>
                  </a:rPr>
                  <a:t>Fraud Scenario 6</a:t>
                </a:r>
                <a:endParaRPr lang="en-SG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cxnSp>
            <p:nvCxnSpPr>
              <p:cNvPr id="376" name="AutoShape 53"/>
              <p:cNvCxnSpPr>
                <a:cxnSpLocks noChangeShapeType="1"/>
                <a:stCxn id="362" idx="2"/>
                <a:endCxn id="371" idx="0"/>
              </p:cNvCxnSpPr>
              <p:nvPr/>
            </p:nvCxnSpPr>
            <p:spPr bwMode="auto">
              <a:xfrm rot="16200000" flipH="1">
                <a:off x="6125171" y="3255398"/>
                <a:ext cx="346191" cy="963407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7" name="AutoShape 664"/>
              <p:cNvCxnSpPr>
                <a:cxnSpLocks noChangeShapeType="1"/>
              </p:cNvCxnSpPr>
              <p:nvPr/>
            </p:nvCxnSpPr>
            <p:spPr bwMode="auto">
              <a:xfrm rot="16200000" flipH="1">
                <a:off x="6954671" y="5109396"/>
                <a:ext cx="114300" cy="635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78" name="AutoShape 53"/>
              <p:cNvCxnSpPr>
                <a:cxnSpLocks noChangeShapeType="1"/>
                <a:stCxn id="362" idx="2"/>
                <a:endCxn id="372" idx="0"/>
              </p:cNvCxnSpPr>
              <p:nvPr/>
            </p:nvCxnSpPr>
            <p:spPr bwMode="auto">
              <a:xfrm rot="16200000" flipH="1">
                <a:off x="5638313" y="3742257"/>
                <a:ext cx="358573" cy="2072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000000"/>
                </a:solidFill>
                <a:miter lim="800000"/>
                <a:headEnd type="non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296241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11016" y="2684562"/>
            <a:ext cx="9774820" cy="1747779"/>
            <a:chOff x="971976" y="3913922"/>
            <a:chExt cx="9774820" cy="1747779"/>
          </a:xfr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0800000" scaled="1"/>
            <a:tileRect/>
          </a:gradFill>
        </p:grpSpPr>
        <p:sp>
          <p:nvSpPr>
            <p:cNvPr id="6" name="Oval 5"/>
            <p:cNvSpPr/>
            <p:nvPr/>
          </p:nvSpPr>
          <p:spPr>
            <a:xfrm>
              <a:off x="971976" y="3913924"/>
              <a:ext cx="1747777" cy="17477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Extract Knowledge</a:t>
              </a:r>
              <a:endParaRPr lang="en-SG" b="1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6323338" y="3913922"/>
              <a:ext cx="1747777" cy="17477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Build Rules</a:t>
              </a:r>
              <a:endParaRPr lang="en-SG" b="1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3647657" y="3913922"/>
              <a:ext cx="1747777" cy="17477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Build System</a:t>
              </a:r>
              <a:endParaRPr lang="en-SG" b="1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8999019" y="3913923"/>
              <a:ext cx="1747777" cy="17477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Lemme</a:t>
              </a:r>
              <a:r>
                <a:rPr lang="en-US" b="1" dirty="0"/>
                <a:t> Show You</a:t>
              </a:r>
              <a:endParaRPr lang="en-SG" b="1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6262378" y="1869440"/>
            <a:ext cx="5929622" cy="31902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/>
          <p:cNvSpPr/>
          <p:nvPr/>
        </p:nvSpPr>
        <p:spPr>
          <a:xfrm>
            <a:off x="71120" y="1676400"/>
            <a:ext cx="2960852" cy="31902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033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633" t="1367" r="25139" b="-1367"/>
          <a:stretch/>
        </p:blipFill>
        <p:spPr>
          <a:xfrm>
            <a:off x="-20320" y="0"/>
            <a:ext cx="965200" cy="7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519687"/>
            <a:ext cx="192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Inference Engine</a:t>
            </a:r>
            <a:endParaRPr lang="en-SG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F2603C4-198B-407F-8A13-3FF015AC9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205" y="988288"/>
            <a:ext cx="9725891" cy="497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4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633" t="1367" r="25139" b="-1367"/>
          <a:stretch/>
        </p:blipFill>
        <p:spPr>
          <a:xfrm>
            <a:off x="-20320" y="0"/>
            <a:ext cx="965200" cy="7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519687"/>
            <a:ext cx="2103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System Architecture</a:t>
            </a:r>
            <a:endParaRPr lang="en-SG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460E148-3418-4D32-89BA-E655BD89E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56" y="152859"/>
            <a:ext cx="7292743" cy="664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633" t="1367" r="25139" b="-1367"/>
          <a:stretch/>
        </p:blipFill>
        <p:spPr>
          <a:xfrm>
            <a:off x="-20320" y="0"/>
            <a:ext cx="965200" cy="7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519687"/>
            <a:ext cx="210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User flow</a:t>
            </a:r>
            <a:endParaRPr lang="en-SG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71E24A1-DD83-417D-B4BF-028C31C3B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785" y="560620"/>
            <a:ext cx="10251511" cy="555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11016" y="2684562"/>
            <a:ext cx="9774820" cy="1747779"/>
            <a:chOff x="971976" y="3913922"/>
            <a:chExt cx="9774820" cy="1747779"/>
          </a:xfr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0800000" scaled="1"/>
            <a:tileRect/>
          </a:gradFill>
        </p:grpSpPr>
        <p:sp>
          <p:nvSpPr>
            <p:cNvPr id="6" name="Oval 5"/>
            <p:cNvSpPr/>
            <p:nvPr/>
          </p:nvSpPr>
          <p:spPr>
            <a:xfrm>
              <a:off x="971976" y="3913924"/>
              <a:ext cx="1747777" cy="17477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Extract Knowledge</a:t>
              </a:r>
              <a:endParaRPr lang="en-SG" b="1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6323338" y="3913922"/>
              <a:ext cx="1747777" cy="17477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Build Rules</a:t>
              </a:r>
              <a:endParaRPr lang="en-SG" b="1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3647657" y="3913922"/>
              <a:ext cx="1747777" cy="17477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Build System</a:t>
              </a:r>
              <a:endParaRPr lang="en-SG" b="1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8999019" y="3913923"/>
              <a:ext cx="1747777" cy="17477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Lemme</a:t>
              </a:r>
              <a:r>
                <a:rPr lang="en-US" b="1" dirty="0"/>
                <a:t> Show You</a:t>
              </a:r>
              <a:endParaRPr lang="en-SG" b="1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8010154" y="1869440"/>
            <a:ext cx="4181845" cy="31902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/>
          <p:cNvSpPr/>
          <p:nvPr/>
        </p:nvSpPr>
        <p:spPr>
          <a:xfrm>
            <a:off x="71119" y="1676400"/>
            <a:ext cx="5616247" cy="31902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11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9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34" y="0"/>
            <a:ext cx="98760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63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559" r="51253"/>
          <a:stretch/>
        </p:blipFill>
        <p:spPr>
          <a:xfrm>
            <a:off x="-233680" y="0"/>
            <a:ext cx="1129754" cy="7435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470637" y="349249"/>
            <a:ext cx="1404236" cy="717602"/>
            <a:chOff x="1295832" y="1404496"/>
            <a:chExt cx="1080120" cy="381248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1295832" y="1404496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295832" y="1785744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1295832" y="1425704"/>
              <a:ext cx="1008112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600" b="1" dirty="0">
                  <a:solidFill>
                    <a:schemeClr val="tx1"/>
                  </a:solidFill>
                </a:rPr>
                <a:t>Customer Facts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288367" y="349249"/>
            <a:ext cx="1872315" cy="677683"/>
            <a:chOff x="3419872" y="4797152"/>
            <a:chExt cx="1440160" cy="36004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3563888" y="4797152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563888" y="5157192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3419872" y="4797152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Customer Transactions Detail</a:t>
              </a:r>
              <a:endParaRPr lang="en-SG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987213" y="1026932"/>
            <a:ext cx="2381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Details of Customer Transactions</a:t>
            </a:r>
            <a:endParaRPr lang="en-SG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1935443" y="1066851"/>
            <a:ext cx="2381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Customer Details</a:t>
            </a:r>
            <a:endParaRPr lang="en-SG" sz="1200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5515983" y="1043851"/>
            <a:ext cx="0" cy="3933645"/>
          </a:xfrm>
          <a:prstGeom prst="line">
            <a:avLst/>
          </a:prstGeom>
          <a:ln>
            <a:solidFill>
              <a:srgbClr val="C1C1C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2192000" y="1511922"/>
            <a:ext cx="0" cy="3933645"/>
          </a:xfrm>
          <a:prstGeom prst="line">
            <a:avLst/>
          </a:prstGeom>
          <a:ln>
            <a:solidFill>
              <a:srgbClr val="C1C1C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794517" y="1881115"/>
            <a:ext cx="32207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(</a:t>
            </a:r>
            <a:r>
              <a:rPr lang="en-US" sz="1400" b="1" dirty="0" err="1"/>
              <a:t>deftemplate</a:t>
            </a:r>
            <a:r>
              <a:rPr lang="en-US" sz="1400" b="1" dirty="0"/>
              <a:t> </a:t>
            </a:r>
            <a:r>
              <a:rPr lang="en-US" sz="1400" b="1" dirty="0" err="1"/>
              <a:t>customer_trxn</a:t>
            </a:r>
            <a:endParaRPr lang="en-SG" sz="1400" dirty="0"/>
          </a:p>
          <a:p>
            <a:pPr lvl="1"/>
            <a:r>
              <a:rPr lang="en-US" sz="1400" dirty="0"/>
              <a:t>(slot </a:t>
            </a:r>
            <a:r>
              <a:rPr lang="en-US" sz="1400" dirty="0" err="1"/>
              <a:t>customer_id</a:t>
            </a:r>
            <a:r>
              <a:rPr lang="en-US" sz="1400" dirty="0"/>
              <a:t>) </a:t>
            </a:r>
          </a:p>
          <a:p>
            <a:pPr lvl="1"/>
            <a:r>
              <a:rPr lang="en-US" sz="1400" dirty="0"/>
              <a:t>(slot </a:t>
            </a:r>
            <a:r>
              <a:rPr lang="en-US" sz="1400" dirty="0" err="1"/>
              <a:t>cust_type</a:t>
            </a:r>
            <a:r>
              <a:rPr lang="en-US" sz="1400" dirty="0"/>
              <a:t>) (slot </a:t>
            </a:r>
            <a:r>
              <a:rPr lang="en-US" sz="1400" dirty="0" err="1"/>
              <a:t>trxn_id</a:t>
            </a:r>
            <a:r>
              <a:rPr lang="en-US" sz="1400" dirty="0"/>
              <a:t>) </a:t>
            </a:r>
          </a:p>
          <a:p>
            <a:pPr lvl="1"/>
            <a:r>
              <a:rPr lang="en-US" sz="1400" dirty="0"/>
              <a:t>(slot </a:t>
            </a:r>
            <a:r>
              <a:rPr lang="en-US" sz="1400" dirty="0" err="1"/>
              <a:t>total_trxn_amt</a:t>
            </a:r>
            <a:r>
              <a:rPr lang="en-US" sz="1400" dirty="0"/>
              <a:t>) </a:t>
            </a:r>
          </a:p>
          <a:p>
            <a:pPr lvl="1"/>
            <a:r>
              <a:rPr lang="en-US" sz="1400" dirty="0"/>
              <a:t>(slot </a:t>
            </a:r>
            <a:r>
              <a:rPr lang="en-US" sz="1400" dirty="0" err="1"/>
              <a:t>benef_id</a:t>
            </a:r>
            <a:r>
              <a:rPr lang="en-US" sz="1400" dirty="0"/>
              <a:t>) (slot </a:t>
            </a:r>
            <a:r>
              <a:rPr lang="en-US" sz="1400" dirty="0" err="1"/>
              <a:t>ftc_ind</a:t>
            </a:r>
            <a:r>
              <a:rPr lang="en-US" sz="1400" dirty="0"/>
              <a:t>) </a:t>
            </a:r>
          </a:p>
          <a:p>
            <a:pPr lvl="1"/>
            <a:r>
              <a:rPr lang="en-US" sz="1400"/>
              <a:t>(</a:t>
            </a:r>
            <a:r>
              <a:rPr lang="en-US" sz="1400" dirty="0"/>
              <a:t>slot </a:t>
            </a:r>
            <a:r>
              <a:rPr lang="en-US" sz="1400" dirty="0" err="1"/>
              <a:t>denom</a:t>
            </a:r>
            <a:r>
              <a:rPr lang="en-US" sz="1400" dirty="0"/>
              <a:t>) (slot </a:t>
            </a:r>
            <a:r>
              <a:rPr lang="en-US" sz="1400" dirty="0" err="1"/>
              <a:t>cust_risk_ind</a:t>
            </a:r>
            <a:r>
              <a:rPr lang="en-US" sz="1400" dirty="0"/>
              <a:t>) (slot </a:t>
            </a:r>
            <a:r>
              <a:rPr lang="en-US" sz="1400" dirty="0" err="1"/>
              <a:t>dr_cr_ind</a:t>
            </a:r>
            <a:r>
              <a:rPr lang="en-US" sz="1400" dirty="0"/>
              <a:t>)</a:t>
            </a:r>
            <a:endParaRPr lang="en-SG" sz="1400" dirty="0"/>
          </a:p>
          <a:p>
            <a:r>
              <a:rPr lang="en-US" sz="1400" b="1" dirty="0"/>
              <a:t>)</a:t>
            </a:r>
            <a:endParaRPr lang="en-SG" sz="1400" b="1" dirty="0"/>
          </a:p>
        </p:txBody>
      </p:sp>
      <p:sp>
        <p:nvSpPr>
          <p:cNvPr id="2" name="Rectangle 1"/>
          <p:cNvSpPr/>
          <p:nvPr/>
        </p:nvSpPr>
        <p:spPr>
          <a:xfrm>
            <a:off x="6012081" y="1881115"/>
            <a:ext cx="5382665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4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1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deffacts</a:t>
            </a:r>
            <a:r>
              <a:rPr lang="en-US" sz="14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cust_trxn_dtl</a:t>
            </a:r>
            <a:endParaRPr lang="en-SG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customer_trxn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1)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cust_type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dr_cr_ind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trxn_id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10004)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total_trxn_amt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3000)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benef_id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20)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ftc_ind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0)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denom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0)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cust_risk_ind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6)) </a:t>
            </a:r>
            <a:endParaRPr lang="en-SG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customer_trxn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1)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cust_type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dr_cr_ind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trxn_id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10000)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total_trxn_amt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3000)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benef_id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19)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ftc_ind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0)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denom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0)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cust_risk_ind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2)) </a:t>
            </a:r>
            <a:endParaRPr lang="en-SG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customer_trxn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1)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cust_type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dr_cr_ind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trxn_id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10001)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total_trxn_amt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5000)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benef_id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23)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ftc_ind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1)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denom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1)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cust_risk_ind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10))</a:t>
            </a:r>
            <a:endParaRPr lang="en-SG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customer_trxn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1)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cust_type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ind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dr_cr_ind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trxn_id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10002)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total_trxn_amt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15000)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benef_id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23)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ftc_ind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0)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denom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1) (</a:t>
            </a:r>
            <a:r>
              <a:rPr lang="en-U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cust_risk_ind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2)</a:t>
            </a:r>
            <a:endParaRPr lang="en-SG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4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SG" sz="1400" b="1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77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559" r="51253"/>
          <a:stretch/>
        </p:blipFill>
        <p:spPr>
          <a:xfrm>
            <a:off x="-233680" y="0"/>
            <a:ext cx="1129754" cy="7435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2470637" y="349249"/>
            <a:ext cx="1404236" cy="717602"/>
            <a:chOff x="1295832" y="1404496"/>
            <a:chExt cx="1080120" cy="381248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1295832" y="1404496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295832" y="1785744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1295832" y="1425704"/>
              <a:ext cx="1008112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600" b="1" dirty="0">
                  <a:solidFill>
                    <a:schemeClr val="tx1"/>
                  </a:solidFill>
                </a:rPr>
                <a:t>Aggregation Rules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276620" y="351406"/>
            <a:ext cx="1872315" cy="677683"/>
            <a:chOff x="3419872" y="4797152"/>
            <a:chExt cx="1440160" cy="36004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3563888" y="4797152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563888" y="5157192"/>
              <a:ext cx="10801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3419872" y="4797152"/>
              <a:ext cx="14401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600" b="1" dirty="0">
                  <a:solidFill>
                    <a:schemeClr val="tx1"/>
                  </a:solidFill>
                </a:rPr>
                <a:t>Transaction</a:t>
              </a:r>
            </a:p>
            <a:p>
              <a:pPr algn="ctr"/>
              <a:r>
                <a:rPr lang="en-SG" sz="1600" b="1" dirty="0">
                  <a:solidFill>
                    <a:schemeClr val="tx1"/>
                  </a:solidFill>
                </a:rPr>
                <a:t>Risk Scenarios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975466" y="1052153"/>
            <a:ext cx="238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Evaluates Facts for Fraud Scenario selection</a:t>
            </a:r>
            <a:endParaRPr lang="en-SG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1935443" y="1066851"/>
            <a:ext cx="238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Prepares customer &amp; Transaction facts for risk evaluation</a:t>
            </a:r>
            <a:endParaRPr lang="en-SG" sz="1200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5515983" y="1043851"/>
            <a:ext cx="0" cy="3933645"/>
          </a:xfrm>
          <a:prstGeom prst="line">
            <a:avLst/>
          </a:prstGeom>
          <a:ln>
            <a:solidFill>
              <a:srgbClr val="C1C1C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2192000" y="1511922"/>
            <a:ext cx="0" cy="3933645"/>
          </a:xfrm>
          <a:prstGeom prst="line">
            <a:avLst/>
          </a:prstGeom>
          <a:ln>
            <a:solidFill>
              <a:srgbClr val="C1C1C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326382" y="1700186"/>
            <a:ext cx="3687112" cy="365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b="1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(</a:t>
            </a:r>
            <a:r>
              <a:rPr lang="en-SG" sz="1400" b="1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defrule</a:t>
            </a:r>
            <a:r>
              <a:rPr lang="en-SG" sz="1400" b="1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</a:t>
            </a:r>
            <a:r>
              <a:rPr lang="en-SG" sz="1400" b="1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total_amt_cnt</a:t>
            </a:r>
            <a:r>
              <a:rPr lang="en-SG" sz="1400" b="1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 =&gt;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   (bind ?count 0)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   (bind ?sum 0)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   (do-for-all-facts ((?f 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customer_trxn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)) TRUE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       (bind ?count (+ ?count 1))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       (bind ?sum (+ ?sum ?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f:total_trxn_amt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))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   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   (assert (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trxn_tot_amt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?sum))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   (assert (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trxn_tot_cnt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?count))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   ;(printout t ?sum " sum " ?count " count " 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crlf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b="1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6520201" y="1674366"/>
            <a:ext cx="4794243" cy="4575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b="1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(</a:t>
            </a:r>
            <a:r>
              <a:rPr lang="en-SG" sz="1400" b="1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defrule</a:t>
            </a:r>
            <a:r>
              <a:rPr lang="en-SG" sz="1400" b="1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scn1_trxn_cnt_check_ind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   (scn1_ind_trxn_amt ?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trxn_amt_th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)    (scn1_ind_trxn_cnt ?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trxn_cnt_th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   (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trxn_tot_amt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?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trxn_tot_amt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)    (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trxn_tot_cnt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?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trxn_tot_cnt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   (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customer_trxn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(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customer_id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?id) (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cust_type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?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cust_type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) (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trxn_id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?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trxn_id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))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   (test (&gt; ?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trxn_tot_cnt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?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trxn_cnt_th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))  (test (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eq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?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cust_type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ind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))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   (test (&gt; ?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trxn_tot_amt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?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trxn_amt_th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))    </a:t>
            </a:r>
            <a:r>
              <a:rPr lang="en-SG" sz="1400" b="1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=&gt;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   (open "data_output.dat" data1 "a")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   (printout data1 (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str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-cat ?id","?trxn_id",SCENARIO1") 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crlf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   (close data1)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   (printout t ?id " is individual category alerted in 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scnearion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 high count and high value transaction " </a:t>
            </a:r>
            <a:r>
              <a:rPr lang="en-SG" sz="1400" dirty="0" err="1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crlf</a:t>
            </a:r>
            <a:r>
              <a:rPr lang="en-SG" sz="1400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b="1" dirty="0">
                <a:latin typeface="Calibri" panose="020F0502020204030204" pitchFamily="34" charset="0"/>
                <a:ea typeface="DengXian"/>
                <a:cs typeface="Cordia New" panose="020B0304020202020204" pitchFamily="34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875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911016" y="2684562"/>
            <a:ext cx="9774820" cy="1747779"/>
            <a:chOff x="971976" y="3913922"/>
            <a:chExt cx="9774820" cy="1747779"/>
          </a:xfr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0800000" scaled="1"/>
            <a:tileRect/>
          </a:gradFill>
        </p:grpSpPr>
        <p:sp>
          <p:nvSpPr>
            <p:cNvPr id="13" name="Oval 12"/>
            <p:cNvSpPr/>
            <p:nvPr/>
          </p:nvSpPr>
          <p:spPr>
            <a:xfrm>
              <a:off x="971976" y="3913924"/>
              <a:ext cx="1747777" cy="17477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Extract Knowledge</a:t>
              </a:r>
              <a:endParaRPr lang="en-SG" b="1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6323338" y="3913922"/>
              <a:ext cx="1747777" cy="17477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Build Rules</a:t>
              </a:r>
              <a:endParaRPr lang="en-SG" b="1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647657" y="3913922"/>
              <a:ext cx="1747777" cy="17477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Build System</a:t>
              </a:r>
              <a:endParaRPr lang="en-SG" b="1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8999019" y="3913923"/>
              <a:ext cx="1747777" cy="17477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Lemme</a:t>
              </a:r>
              <a:r>
                <a:rPr lang="en-US" b="1" dirty="0"/>
                <a:t> Show You</a:t>
              </a:r>
              <a:endParaRPr lang="en-SG" b="1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71120" y="1676400"/>
            <a:ext cx="8493760" cy="31902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16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80368" t="1367" r="-10070" b="-1367"/>
          <a:stretch/>
        </p:blipFill>
        <p:spPr>
          <a:xfrm>
            <a:off x="-35170" y="0"/>
            <a:ext cx="1234049" cy="7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526875"/>
            <a:ext cx="12192000" cy="7591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02060"/>
                </a:solidFill>
              </a:rPr>
              <a:t>Use Case 1: </a:t>
            </a:r>
            <a:r>
              <a:rPr lang="en-US" sz="2400" dirty="0">
                <a:solidFill>
                  <a:srgbClr val="002060"/>
                </a:solidFill>
              </a:rPr>
              <a:t>Customer with Normal  Transactions which does not classify under any of the 6 fraud  detection scenarios</a:t>
            </a:r>
            <a:endParaRPr lang="en-SG" sz="2400" dirty="0">
              <a:solidFill>
                <a:srgbClr val="00206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930104"/>
            <a:ext cx="12192000" cy="7591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02060"/>
                </a:solidFill>
              </a:rPr>
              <a:t>Use Case 2: </a:t>
            </a:r>
            <a:r>
              <a:rPr lang="en-US" sz="2400" dirty="0">
                <a:solidFill>
                  <a:srgbClr val="002060"/>
                </a:solidFill>
              </a:rPr>
              <a:t>Customer with Fraudulent Transactions who is identified under one of the 6 fraud detection scenarios </a:t>
            </a:r>
            <a:endParaRPr lang="en-SG" sz="2400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4382217"/>
            <a:ext cx="12192000" cy="7591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002060"/>
                </a:solidFill>
              </a:rPr>
              <a:t>Use Case 3: </a:t>
            </a:r>
            <a:r>
              <a:rPr lang="en-US" sz="2400" dirty="0">
                <a:solidFill>
                  <a:srgbClr val="002060"/>
                </a:solidFill>
              </a:rPr>
              <a:t>How change of threshold value impacts classification of transaction as fraudulent </a:t>
            </a:r>
            <a:r>
              <a:rPr lang="en-US" sz="2400">
                <a:solidFill>
                  <a:srgbClr val="002060"/>
                </a:solidFill>
              </a:rPr>
              <a:t>to non-fraudulent </a:t>
            </a:r>
            <a:endParaRPr lang="en-S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73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34" y="24089"/>
            <a:ext cx="9077731" cy="6809822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0" y="3606026"/>
            <a:ext cx="12192000" cy="725287"/>
          </a:xfrm>
          <a:solidFill>
            <a:srgbClr val="FFC000"/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Find Bank Fraud Faster for Compliance Officers</a:t>
            </a:r>
          </a:p>
        </p:txBody>
      </p:sp>
    </p:spTree>
    <p:extLst>
      <p:ext uri="{BB962C8B-B14F-4D97-AF65-F5344CB8AC3E}">
        <p14:creationId xmlns:p14="http://schemas.microsoft.com/office/powerpoint/2010/main" val="220121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014" y="0"/>
            <a:ext cx="98854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40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dirty="0"/>
              <a:t>9/11 cost the Al Qaeda USD500,000</a:t>
            </a:r>
          </a:p>
          <a:p>
            <a:pPr marL="0" indent="0" algn="ctr">
              <a:buNone/>
            </a:pPr>
            <a:r>
              <a:rPr lang="en-US" sz="2000" dirty="0"/>
              <a:t>They trained terrorists to fly, travel &amp; live in the USA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17535" y="4838046"/>
            <a:ext cx="8156930" cy="1847234"/>
            <a:chOff x="509480" y="4094480"/>
            <a:chExt cx="10537443" cy="2386330"/>
          </a:xfrm>
        </p:grpSpPr>
        <p:pic>
          <p:nvPicPr>
            <p:cNvPr id="3078" name="Picture 6" descr="Image result for uber delivery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480" y="4094480"/>
              <a:ext cx="3349840" cy="2386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Image result for postman secret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5833" y="4094480"/>
              <a:ext cx="3588247" cy="2386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Related imag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593" y="4094480"/>
              <a:ext cx="2386330" cy="2386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/>
          <p:cNvSpPr/>
          <p:nvPr/>
        </p:nvSpPr>
        <p:spPr>
          <a:xfrm>
            <a:off x="2575198" y="3859133"/>
            <a:ext cx="70416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How did they get the $$$ from wherever to terrorists in the USA?</a:t>
            </a:r>
          </a:p>
        </p:txBody>
      </p:sp>
    </p:spTree>
    <p:extLst>
      <p:ext uri="{BB962C8B-B14F-4D97-AF65-F5344CB8AC3E}">
        <p14:creationId xmlns:p14="http://schemas.microsoft.com/office/powerpoint/2010/main" val="168198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Bank of Ameri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043" y="0"/>
            <a:ext cx="91358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89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bank of americ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44"/>
          <a:stretch/>
        </p:blipFill>
        <p:spPr bwMode="auto">
          <a:xfrm>
            <a:off x="4427530" y="2884127"/>
            <a:ext cx="2222968" cy="94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al qae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6" y="2528040"/>
            <a:ext cx="2716579" cy="162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520" y="2203512"/>
            <a:ext cx="2629480" cy="230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/>
          <p:cNvGrpSpPr/>
          <p:nvPr/>
        </p:nvGrpSpPr>
        <p:grpSpPr>
          <a:xfrm>
            <a:off x="1450096" y="1483875"/>
            <a:ext cx="9427164" cy="1400251"/>
            <a:chOff x="1599488" y="1250792"/>
            <a:chExt cx="9427164" cy="1400251"/>
          </a:xfrm>
        </p:grpSpPr>
        <p:grpSp>
          <p:nvGrpSpPr>
            <p:cNvPr id="33" name="Group 32"/>
            <p:cNvGrpSpPr/>
            <p:nvPr/>
          </p:nvGrpSpPr>
          <p:grpSpPr>
            <a:xfrm>
              <a:off x="1599488" y="1250792"/>
              <a:ext cx="9427164" cy="1400251"/>
              <a:chOff x="1599488" y="1250792"/>
              <a:chExt cx="9427164" cy="1400251"/>
            </a:xfrm>
          </p:grpSpPr>
          <p:cxnSp>
            <p:nvCxnSpPr>
              <p:cNvPr id="6" name="Elbow Connector 5"/>
              <p:cNvCxnSpPr>
                <a:stCxn id="5124" idx="0"/>
                <a:endCxn id="5122" idx="0"/>
              </p:cNvCxnSpPr>
              <p:nvPr/>
            </p:nvCxnSpPr>
            <p:spPr>
              <a:xfrm rot="16200000" flipH="1">
                <a:off x="3465903" y="428541"/>
                <a:ext cx="356087" cy="4088918"/>
              </a:xfrm>
              <a:prstGeom prst="bentConnector3">
                <a:avLst>
                  <a:gd name="adj1" fmla="val -157448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 6"/>
              <p:cNvSpPr/>
              <p:nvPr/>
            </p:nvSpPr>
            <p:spPr>
              <a:xfrm>
                <a:off x="4081312" y="1250792"/>
                <a:ext cx="34239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SG" sz="1200" dirty="0"/>
                  <a:t>Accounts directly received and sent wire transfers of small amounts to and from foreign countries </a:t>
                </a:r>
              </a:p>
            </p:txBody>
          </p:sp>
          <p:cxnSp>
            <p:nvCxnSpPr>
              <p:cNvPr id="31" name="Elbow Connector 30"/>
              <p:cNvCxnSpPr>
                <a:stCxn id="5126" idx="0"/>
                <a:endCxn id="5122" idx="0"/>
              </p:cNvCxnSpPr>
              <p:nvPr/>
            </p:nvCxnSpPr>
            <p:spPr>
              <a:xfrm rot="16200000" flipH="1" flipV="1">
                <a:off x="8017221" y="-358387"/>
                <a:ext cx="680615" cy="5338246"/>
              </a:xfrm>
              <a:prstGeom prst="bentConnector3">
                <a:avLst>
                  <a:gd name="adj1" fmla="val -33587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Oval 39"/>
            <p:cNvSpPr/>
            <p:nvPr/>
          </p:nvSpPr>
          <p:spPr>
            <a:xfrm>
              <a:off x="3736308" y="1308931"/>
              <a:ext cx="345004" cy="34500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</a:t>
              </a:r>
              <a:endParaRPr lang="en-SG" sz="1400" b="1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808385" y="2955049"/>
            <a:ext cx="6754135" cy="399725"/>
            <a:chOff x="2957777" y="2721966"/>
            <a:chExt cx="6754135" cy="399725"/>
          </a:xfrm>
        </p:grpSpPr>
        <p:grpSp>
          <p:nvGrpSpPr>
            <p:cNvPr id="34" name="Group 33"/>
            <p:cNvGrpSpPr/>
            <p:nvPr/>
          </p:nvGrpSpPr>
          <p:grpSpPr>
            <a:xfrm>
              <a:off x="2957777" y="2783137"/>
              <a:ext cx="6754135" cy="338554"/>
              <a:chOff x="2957777" y="2783137"/>
              <a:chExt cx="6754135" cy="338554"/>
            </a:xfrm>
          </p:grpSpPr>
          <p:cxnSp>
            <p:nvCxnSpPr>
              <p:cNvPr id="9" name="Straight Arrow Connector 8"/>
              <p:cNvCxnSpPr>
                <a:stCxn id="5124" idx="3"/>
                <a:endCxn id="5122" idx="1"/>
              </p:cNvCxnSpPr>
              <p:nvPr/>
            </p:nvCxnSpPr>
            <p:spPr>
              <a:xfrm>
                <a:off x="2957777" y="3109931"/>
                <a:ext cx="1619145" cy="11760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2991512" y="2783137"/>
                <a:ext cx="169202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SG" sz="1200" dirty="0"/>
                  <a:t>Deposit made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045970" y="2844692"/>
                <a:ext cx="241986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SG" sz="1200" dirty="0"/>
                  <a:t>Withdrawal occurred immediately</a:t>
                </a:r>
              </a:p>
            </p:txBody>
          </p:sp>
          <p:cxnSp>
            <p:nvCxnSpPr>
              <p:cNvPr id="21" name="Straight Arrow Connector 20"/>
              <p:cNvCxnSpPr>
                <a:stCxn id="5122" idx="3"/>
                <a:endCxn id="5126" idx="1"/>
              </p:cNvCxnSpPr>
              <p:nvPr/>
            </p:nvCxnSpPr>
            <p:spPr>
              <a:xfrm>
                <a:off x="6799890" y="3121691"/>
                <a:ext cx="2912022" cy="0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3"/>
            <p:cNvSpPr/>
            <p:nvPr/>
          </p:nvSpPr>
          <p:spPr>
            <a:xfrm>
              <a:off x="3005923" y="2721966"/>
              <a:ext cx="345004" cy="3450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2</a:t>
              </a:r>
              <a:endParaRPr lang="en-SG" sz="1400" b="1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539015" y="3825420"/>
            <a:ext cx="5338246" cy="911449"/>
            <a:chOff x="5688407" y="3592337"/>
            <a:chExt cx="5338246" cy="911449"/>
          </a:xfrm>
        </p:grpSpPr>
        <p:grpSp>
          <p:nvGrpSpPr>
            <p:cNvPr id="35" name="Group 34"/>
            <p:cNvGrpSpPr/>
            <p:nvPr/>
          </p:nvGrpSpPr>
          <p:grpSpPr>
            <a:xfrm>
              <a:off x="5688407" y="3592337"/>
              <a:ext cx="5338246" cy="911449"/>
              <a:chOff x="5688407" y="3592337"/>
              <a:chExt cx="5338246" cy="911449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7228469" y="4042121"/>
                <a:ext cx="192770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SG" sz="1200" dirty="0"/>
                  <a:t>Withdraw cash in excess of the limit of the debit card</a:t>
                </a:r>
              </a:p>
            </p:txBody>
          </p:sp>
          <p:cxnSp>
            <p:nvCxnSpPr>
              <p:cNvPr id="27" name="Elbow Connector 26"/>
              <p:cNvCxnSpPr>
                <a:stCxn id="5122" idx="2"/>
                <a:endCxn id="5126" idx="2"/>
              </p:cNvCxnSpPr>
              <p:nvPr/>
            </p:nvCxnSpPr>
            <p:spPr>
              <a:xfrm rot="16200000" flipH="1">
                <a:off x="8017222" y="1263522"/>
                <a:ext cx="680615" cy="5338246"/>
              </a:xfrm>
              <a:prstGeom prst="bentConnector3">
                <a:avLst>
                  <a:gd name="adj1" fmla="val 133587"/>
                </a:avLst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Oval 44"/>
            <p:cNvSpPr/>
            <p:nvPr/>
          </p:nvSpPr>
          <p:spPr>
            <a:xfrm>
              <a:off x="6932927" y="4105205"/>
              <a:ext cx="345004" cy="34500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3</a:t>
              </a:r>
              <a:endParaRPr lang="en-SG" sz="1400" b="1" dirty="0"/>
            </a:p>
          </p:txBody>
        </p:sp>
      </p:grpSp>
      <p:sp>
        <p:nvSpPr>
          <p:cNvPr id="61" name="Rectangle 60"/>
          <p:cNvSpPr/>
          <p:nvPr/>
        </p:nvSpPr>
        <p:spPr>
          <a:xfrm>
            <a:off x="0" y="2622193"/>
            <a:ext cx="12192000" cy="1569660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SG" sz="2400" b="1" dirty="0">
                <a:solidFill>
                  <a:srgbClr val="000000"/>
                </a:solidFill>
              </a:rPr>
              <a:t>The $500,000 laundered for 9/11 is small</a:t>
            </a:r>
          </a:p>
          <a:p>
            <a:pPr algn="ctr"/>
            <a:r>
              <a:rPr lang="en-SG" sz="2400" dirty="0">
                <a:solidFill>
                  <a:srgbClr val="000000"/>
                </a:solidFill>
              </a:rPr>
              <a:t/>
            </a:r>
            <a:br>
              <a:rPr lang="en-SG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Estimates suggest that </a:t>
            </a:r>
            <a:r>
              <a:rPr lang="en-SG" sz="2400" dirty="0">
                <a:solidFill>
                  <a:srgbClr val="000000"/>
                </a:solidFill>
              </a:rPr>
              <a:t>money laundered globally in one year is 2 - 5% of global GDP. </a:t>
            </a:r>
            <a:br>
              <a:rPr lang="en-SG" sz="2400" dirty="0">
                <a:solidFill>
                  <a:srgbClr val="000000"/>
                </a:solidFill>
              </a:rPr>
            </a:br>
            <a:r>
              <a:rPr lang="en-SG" sz="2400" b="1" dirty="0">
                <a:solidFill>
                  <a:srgbClr val="000000"/>
                </a:solidFill>
              </a:rPr>
              <a:t>$2 trillion USD</a:t>
            </a:r>
            <a:endParaRPr lang="en-SG" sz="2400" b="1" dirty="0"/>
          </a:p>
        </p:txBody>
      </p:sp>
      <p:sp>
        <p:nvSpPr>
          <p:cNvPr id="62" name="Rectangle 61"/>
          <p:cNvSpPr/>
          <p:nvPr/>
        </p:nvSpPr>
        <p:spPr>
          <a:xfrm>
            <a:off x="11225656" y="6468795"/>
            <a:ext cx="9663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dirty="0" err="1"/>
              <a:t>Src</a:t>
            </a:r>
            <a:r>
              <a:rPr lang="en-SG" sz="1100" dirty="0"/>
              <a:t>: </a:t>
            </a:r>
            <a:r>
              <a:rPr lang="en-SG" sz="1100" dirty="0" err="1">
                <a:hlinkClick r:id="rId5"/>
              </a:rPr>
              <a:t>Unodoc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04529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Bank of Ameri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043" y="0"/>
            <a:ext cx="91358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3987186"/>
            <a:ext cx="121920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Money Launderers are thumbing </a:t>
            </a:r>
            <a:r>
              <a:rPr lang="en-US" sz="3200" b="1" smtClean="0"/>
              <a:t>their noses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0671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99" y="0"/>
            <a:ext cx="102870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01699" y="2844225"/>
            <a:ext cx="10287003" cy="584775"/>
          </a:xfrm>
          <a:prstGeom prst="rect">
            <a:avLst/>
          </a:prstGeom>
          <a:solidFill>
            <a:srgbClr val="FFC000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Challenge Accepted</a:t>
            </a:r>
            <a:endParaRPr lang="en-SG" sz="3200" b="1" dirty="0"/>
          </a:p>
        </p:txBody>
      </p:sp>
    </p:spTree>
    <p:extLst>
      <p:ext uri="{BB962C8B-B14F-4D97-AF65-F5344CB8AC3E}">
        <p14:creationId xmlns:p14="http://schemas.microsoft.com/office/powerpoint/2010/main" val="69181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2228</Words>
  <Application>Microsoft Office PowerPoint</Application>
  <PresentationFormat>Widescreen</PresentationFormat>
  <Paragraphs>515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SimSun</vt:lpstr>
      <vt:lpstr>Arial</vt:lpstr>
      <vt:lpstr>Calibri</vt:lpstr>
      <vt:lpstr>Calibri </vt:lpstr>
      <vt:lpstr>Calibri Light</vt:lpstr>
      <vt:lpstr>Cordia New</vt:lpstr>
      <vt:lpstr>DengXian</vt:lpstr>
      <vt:lpstr>Helvetica</vt:lpstr>
      <vt:lpstr>Helvetica-Bold</vt:lpstr>
      <vt:lpstr>Latha</vt:lpstr>
      <vt:lpstr>Times New Roman</vt:lpstr>
      <vt:lpstr>Office Theme</vt:lpstr>
      <vt:lpstr>Catch Me…If You Can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</dc:creator>
  <cp:lastModifiedBy>BHARAT RAJ</cp:lastModifiedBy>
  <cp:revision>144</cp:revision>
  <dcterms:created xsi:type="dcterms:W3CDTF">2018-02-28T13:20:11Z</dcterms:created>
  <dcterms:modified xsi:type="dcterms:W3CDTF">2018-03-10T05:44:23Z</dcterms:modified>
</cp:coreProperties>
</file>